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handoutMasterIdLst>
    <p:handoutMasterId r:id="rId9"/>
  </p:handoutMasterIdLst>
  <p:sldIdLst>
    <p:sldId id="314" r:id="rId2"/>
    <p:sldId id="315" r:id="rId3"/>
    <p:sldId id="313" r:id="rId4"/>
    <p:sldId id="316" r:id="rId5"/>
    <p:sldId id="317" r:id="rId6"/>
    <p:sldId id="31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2662" autoAdjust="0"/>
  </p:normalViewPr>
  <p:slideViewPr>
    <p:cSldViewPr>
      <p:cViewPr varScale="1">
        <p:scale>
          <a:sx n="85" d="100"/>
          <a:sy n="85" d="100"/>
        </p:scale>
        <p:origin x="-15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3A4D56-2E0E-4ABC-A614-8ABF21F43BA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EAAEE5-C9CC-47E1-8193-F31EB4128AC8}">
      <dgm:prSet phldrT="[Текст]"/>
      <dgm:spPr/>
      <dgm:t>
        <a:bodyPr/>
        <a:lstStyle/>
        <a:p>
          <a:r>
            <a:rPr lang="ru-RU" dirty="0" smtClean="0"/>
            <a:t>проведено 7 проверок, нарушения выявлены в ходе всех проверок</a:t>
          </a:r>
          <a:endParaRPr lang="ru-RU" dirty="0"/>
        </a:p>
      </dgm:t>
    </dgm:pt>
    <dgm:pt modelId="{6CB73AED-1380-40A8-923E-96BABDA3744F}" type="parTrans" cxnId="{3EFA7601-7DFC-4CB5-9E7B-F26A9775985F}">
      <dgm:prSet/>
      <dgm:spPr/>
      <dgm:t>
        <a:bodyPr/>
        <a:lstStyle/>
        <a:p>
          <a:endParaRPr lang="ru-RU"/>
        </a:p>
      </dgm:t>
    </dgm:pt>
    <dgm:pt modelId="{ACBEF8D7-7F5D-4FAD-9139-083707114E3A}" type="sibTrans" cxnId="{3EFA7601-7DFC-4CB5-9E7B-F26A9775985F}">
      <dgm:prSet/>
      <dgm:spPr/>
      <dgm:t>
        <a:bodyPr/>
        <a:lstStyle/>
        <a:p>
          <a:endParaRPr lang="ru-RU"/>
        </a:p>
      </dgm:t>
    </dgm:pt>
    <dgm:pt modelId="{18B2BF85-E1C0-454C-8927-88136DA88474}">
      <dgm:prSet phldrT="[Текст]"/>
      <dgm:spPr/>
      <dgm:t>
        <a:bodyPr/>
        <a:lstStyle/>
        <a:p>
          <a:r>
            <a:rPr lang="ru-RU" dirty="0" smtClean="0"/>
            <a:t>дополнительно начислено платежей в бюджет 50,4 </a:t>
          </a:r>
          <a:r>
            <a:rPr lang="ru-RU" dirty="0" err="1" smtClean="0"/>
            <a:t>млн.рублей</a:t>
          </a:r>
          <a:endParaRPr lang="ru-RU" dirty="0"/>
        </a:p>
      </dgm:t>
    </dgm:pt>
    <dgm:pt modelId="{B0F961B7-A694-4B55-8618-7F79758D196A}" type="parTrans" cxnId="{1984C18F-5D65-4996-918B-07B34FBA5710}">
      <dgm:prSet/>
      <dgm:spPr/>
      <dgm:t>
        <a:bodyPr/>
        <a:lstStyle/>
        <a:p>
          <a:endParaRPr lang="ru-RU"/>
        </a:p>
      </dgm:t>
    </dgm:pt>
    <dgm:pt modelId="{ABFBEF31-D621-4CE4-BBCA-AA06C2872947}" type="sibTrans" cxnId="{1984C18F-5D65-4996-918B-07B34FBA5710}">
      <dgm:prSet/>
      <dgm:spPr/>
      <dgm:t>
        <a:bodyPr/>
        <a:lstStyle/>
        <a:p>
          <a:endParaRPr lang="ru-RU"/>
        </a:p>
      </dgm:t>
    </dgm:pt>
    <dgm:pt modelId="{62256A73-8A53-491E-AF8E-E8CAF1EBB2C3}">
      <dgm:prSet phldrT="[Текст]"/>
      <dgm:spPr/>
      <dgm:t>
        <a:bodyPr/>
        <a:lstStyle/>
        <a:p>
          <a:r>
            <a:rPr lang="ru-RU" dirty="0" smtClean="0"/>
            <a:t>эффективность 1 проверки – 7,2 </a:t>
          </a:r>
          <a:r>
            <a:rPr lang="ru-RU" dirty="0" err="1" smtClean="0"/>
            <a:t>млн.рублей</a:t>
          </a:r>
          <a:endParaRPr lang="ru-RU" dirty="0" smtClean="0"/>
        </a:p>
      </dgm:t>
    </dgm:pt>
    <dgm:pt modelId="{3112DB0D-FE33-479B-AF12-FC3DC8FA74AA}" type="parTrans" cxnId="{DCAB9616-7752-4B33-8AD7-2D833CA593F0}">
      <dgm:prSet/>
      <dgm:spPr/>
      <dgm:t>
        <a:bodyPr/>
        <a:lstStyle/>
        <a:p>
          <a:endParaRPr lang="ru-RU"/>
        </a:p>
      </dgm:t>
    </dgm:pt>
    <dgm:pt modelId="{A3AE4FCF-6001-498F-9B1E-27C66ACF1A08}" type="sibTrans" cxnId="{DCAB9616-7752-4B33-8AD7-2D833CA593F0}">
      <dgm:prSet/>
      <dgm:spPr/>
      <dgm:t>
        <a:bodyPr/>
        <a:lstStyle/>
        <a:p>
          <a:endParaRPr lang="ru-RU"/>
        </a:p>
      </dgm:t>
    </dgm:pt>
    <dgm:pt modelId="{0FF9C38B-9BA3-4855-BEF0-ABD9CDE2EB1F}" type="pres">
      <dgm:prSet presAssocID="{F43A4D56-2E0E-4ABC-A614-8ABF21F43BA5}" presName="linear" presStyleCnt="0">
        <dgm:presLayoutVars>
          <dgm:dir/>
          <dgm:animLvl val="lvl"/>
          <dgm:resizeHandles val="exact"/>
        </dgm:presLayoutVars>
      </dgm:prSet>
      <dgm:spPr/>
    </dgm:pt>
    <dgm:pt modelId="{6A96B63D-1530-48BE-BF87-47CED57670F3}" type="pres">
      <dgm:prSet presAssocID="{84EAAEE5-C9CC-47E1-8193-F31EB4128AC8}" presName="parentLin" presStyleCnt="0"/>
      <dgm:spPr/>
    </dgm:pt>
    <dgm:pt modelId="{6E895626-7483-4E2E-BA40-BC3EFABA2CEE}" type="pres">
      <dgm:prSet presAssocID="{84EAAEE5-C9CC-47E1-8193-F31EB4128AC8}" presName="parentLeftMargin" presStyleLbl="node1" presStyleIdx="0" presStyleCnt="3"/>
      <dgm:spPr/>
    </dgm:pt>
    <dgm:pt modelId="{8A8C890C-BBF6-4E44-9AB0-9045EBB12F6F}" type="pres">
      <dgm:prSet presAssocID="{84EAAEE5-C9CC-47E1-8193-F31EB4128AC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83D49-6684-4251-A5A0-55B80C3C7E1D}" type="pres">
      <dgm:prSet presAssocID="{84EAAEE5-C9CC-47E1-8193-F31EB4128AC8}" presName="negativeSpace" presStyleCnt="0"/>
      <dgm:spPr/>
    </dgm:pt>
    <dgm:pt modelId="{4BA75F67-B2D9-4B47-BDAB-9345859AD52F}" type="pres">
      <dgm:prSet presAssocID="{84EAAEE5-C9CC-47E1-8193-F31EB4128AC8}" presName="childText" presStyleLbl="conFgAcc1" presStyleIdx="0" presStyleCnt="3" custLinFactNeighborY="-9674">
        <dgm:presLayoutVars>
          <dgm:bulletEnabled val="1"/>
        </dgm:presLayoutVars>
      </dgm:prSet>
      <dgm:spPr/>
    </dgm:pt>
    <dgm:pt modelId="{F0BF405F-10AA-4691-88E9-1D948528C256}" type="pres">
      <dgm:prSet presAssocID="{ACBEF8D7-7F5D-4FAD-9139-083707114E3A}" presName="spaceBetweenRectangles" presStyleCnt="0"/>
      <dgm:spPr/>
    </dgm:pt>
    <dgm:pt modelId="{7CF53D2E-B50B-4241-83E1-361B550DC8FD}" type="pres">
      <dgm:prSet presAssocID="{18B2BF85-E1C0-454C-8927-88136DA88474}" presName="parentLin" presStyleCnt="0"/>
      <dgm:spPr/>
    </dgm:pt>
    <dgm:pt modelId="{06F29BD4-6C9A-45B7-9B4E-B4F5DF713BEE}" type="pres">
      <dgm:prSet presAssocID="{18B2BF85-E1C0-454C-8927-88136DA88474}" presName="parentLeftMargin" presStyleLbl="node1" presStyleIdx="0" presStyleCnt="3"/>
      <dgm:spPr/>
    </dgm:pt>
    <dgm:pt modelId="{3A130D81-0C1D-4B01-B300-6C899CF01CA2}" type="pres">
      <dgm:prSet presAssocID="{18B2BF85-E1C0-454C-8927-88136DA88474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D491C-8715-4271-A95D-7FE7B0418F95}" type="pres">
      <dgm:prSet presAssocID="{18B2BF85-E1C0-454C-8927-88136DA88474}" presName="negativeSpace" presStyleCnt="0"/>
      <dgm:spPr/>
    </dgm:pt>
    <dgm:pt modelId="{85B16C8B-B7FF-418C-B5BA-5D2C00ABDA43}" type="pres">
      <dgm:prSet presAssocID="{18B2BF85-E1C0-454C-8927-88136DA88474}" presName="childText" presStyleLbl="conFgAcc1" presStyleIdx="1" presStyleCnt="3">
        <dgm:presLayoutVars>
          <dgm:bulletEnabled val="1"/>
        </dgm:presLayoutVars>
      </dgm:prSet>
      <dgm:spPr/>
    </dgm:pt>
    <dgm:pt modelId="{91B231DF-89A7-4403-AFBC-504BC98493A5}" type="pres">
      <dgm:prSet presAssocID="{ABFBEF31-D621-4CE4-BBCA-AA06C2872947}" presName="spaceBetweenRectangles" presStyleCnt="0"/>
      <dgm:spPr/>
    </dgm:pt>
    <dgm:pt modelId="{8AAEE589-4BCA-41C6-9250-6F43340AFF20}" type="pres">
      <dgm:prSet presAssocID="{62256A73-8A53-491E-AF8E-E8CAF1EBB2C3}" presName="parentLin" presStyleCnt="0"/>
      <dgm:spPr/>
    </dgm:pt>
    <dgm:pt modelId="{140F6599-2D5D-4D80-B762-9733198B04DF}" type="pres">
      <dgm:prSet presAssocID="{62256A73-8A53-491E-AF8E-E8CAF1EBB2C3}" presName="parentLeftMargin" presStyleLbl="node1" presStyleIdx="1" presStyleCnt="3"/>
      <dgm:spPr/>
    </dgm:pt>
    <dgm:pt modelId="{26EE59D6-4CE9-4800-9264-D94A179F5BE8}" type="pres">
      <dgm:prSet presAssocID="{62256A73-8A53-491E-AF8E-E8CAF1EBB2C3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E6617-3B4B-4FEB-B7DC-9B5AB96065CF}" type="pres">
      <dgm:prSet presAssocID="{62256A73-8A53-491E-AF8E-E8CAF1EBB2C3}" presName="negativeSpace" presStyleCnt="0"/>
      <dgm:spPr/>
    </dgm:pt>
    <dgm:pt modelId="{BDC7229B-A70D-4157-A652-D3B648F20452}" type="pres">
      <dgm:prSet presAssocID="{62256A73-8A53-491E-AF8E-E8CAF1EBB2C3}" presName="childText" presStyleLbl="conFgAcc1" presStyleIdx="2" presStyleCnt="3" custLinFactNeighborX="-474" custLinFactNeighborY="-20153">
        <dgm:presLayoutVars>
          <dgm:bulletEnabled val="1"/>
        </dgm:presLayoutVars>
      </dgm:prSet>
      <dgm:spPr/>
    </dgm:pt>
  </dgm:ptLst>
  <dgm:cxnLst>
    <dgm:cxn modelId="{D8C40DC4-6CCC-4E32-A78B-A1203F382839}" type="presOf" srcId="{84EAAEE5-C9CC-47E1-8193-F31EB4128AC8}" destId="{6E895626-7483-4E2E-BA40-BC3EFABA2CEE}" srcOrd="0" destOrd="0" presId="urn:microsoft.com/office/officeart/2005/8/layout/list1"/>
    <dgm:cxn modelId="{97D9E9A3-47B1-4A89-B240-706BF31BF589}" type="presOf" srcId="{62256A73-8A53-491E-AF8E-E8CAF1EBB2C3}" destId="{26EE59D6-4CE9-4800-9264-D94A179F5BE8}" srcOrd="1" destOrd="0" presId="urn:microsoft.com/office/officeart/2005/8/layout/list1"/>
    <dgm:cxn modelId="{F6DC0FAF-BF1A-4577-BC28-690C02B82E04}" type="presOf" srcId="{F43A4D56-2E0E-4ABC-A614-8ABF21F43BA5}" destId="{0FF9C38B-9BA3-4855-BEF0-ABD9CDE2EB1F}" srcOrd="0" destOrd="0" presId="urn:microsoft.com/office/officeart/2005/8/layout/list1"/>
    <dgm:cxn modelId="{77426F90-4E0B-4531-9DDD-DD752288C2D4}" type="presOf" srcId="{62256A73-8A53-491E-AF8E-E8CAF1EBB2C3}" destId="{140F6599-2D5D-4D80-B762-9733198B04DF}" srcOrd="0" destOrd="0" presId="urn:microsoft.com/office/officeart/2005/8/layout/list1"/>
    <dgm:cxn modelId="{3EFA7601-7DFC-4CB5-9E7B-F26A9775985F}" srcId="{F43A4D56-2E0E-4ABC-A614-8ABF21F43BA5}" destId="{84EAAEE5-C9CC-47E1-8193-F31EB4128AC8}" srcOrd="0" destOrd="0" parTransId="{6CB73AED-1380-40A8-923E-96BABDA3744F}" sibTransId="{ACBEF8D7-7F5D-4FAD-9139-083707114E3A}"/>
    <dgm:cxn modelId="{DCAB9616-7752-4B33-8AD7-2D833CA593F0}" srcId="{F43A4D56-2E0E-4ABC-A614-8ABF21F43BA5}" destId="{62256A73-8A53-491E-AF8E-E8CAF1EBB2C3}" srcOrd="2" destOrd="0" parTransId="{3112DB0D-FE33-479B-AF12-FC3DC8FA74AA}" sibTransId="{A3AE4FCF-6001-498F-9B1E-27C66ACF1A08}"/>
    <dgm:cxn modelId="{ECA94FBC-8930-477A-9B0D-EB20711BA33E}" type="presOf" srcId="{18B2BF85-E1C0-454C-8927-88136DA88474}" destId="{06F29BD4-6C9A-45B7-9B4E-B4F5DF713BEE}" srcOrd="0" destOrd="0" presId="urn:microsoft.com/office/officeart/2005/8/layout/list1"/>
    <dgm:cxn modelId="{0B2DAC11-1409-47F0-A683-9EBB5645E1BA}" type="presOf" srcId="{18B2BF85-E1C0-454C-8927-88136DA88474}" destId="{3A130D81-0C1D-4B01-B300-6C899CF01CA2}" srcOrd="1" destOrd="0" presId="urn:microsoft.com/office/officeart/2005/8/layout/list1"/>
    <dgm:cxn modelId="{E8BDA65C-98DB-464A-91AB-D1CCDB986752}" type="presOf" srcId="{84EAAEE5-C9CC-47E1-8193-F31EB4128AC8}" destId="{8A8C890C-BBF6-4E44-9AB0-9045EBB12F6F}" srcOrd="1" destOrd="0" presId="urn:microsoft.com/office/officeart/2005/8/layout/list1"/>
    <dgm:cxn modelId="{1984C18F-5D65-4996-918B-07B34FBA5710}" srcId="{F43A4D56-2E0E-4ABC-A614-8ABF21F43BA5}" destId="{18B2BF85-E1C0-454C-8927-88136DA88474}" srcOrd="1" destOrd="0" parTransId="{B0F961B7-A694-4B55-8618-7F79758D196A}" sibTransId="{ABFBEF31-D621-4CE4-BBCA-AA06C2872947}"/>
    <dgm:cxn modelId="{457034CD-5E4C-4FB3-99B4-E6457BA5A8D9}" type="presParOf" srcId="{0FF9C38B-9BA3-4855-BEF0-ABD9CDE2EB1F}" destId="{6A96B63D-1530-48BE-BF87-47CED57670F3}" srcOrd="0" destOrd="0" presId="urn:microsoft.com/office/officeart/2005/8/layout/list1"/>
    <dgm:cxn modelId="{6A22D782-78DC-4141-922B-151F8099B944}" type="presParOf" srcId="{6A96B63D-1530-48BE-BF87-47CED57670F3}" destId="{6E895626-7483-4E2E-BA40-BC3EFABA2CEE}" srcOrd="0" destOrd="0" presId="urn:microsoft.com/office/officeart/2005/8/layout/list1"/>
    <dgm:cxn modelId="{D9ABBDF6-FA04-4D5A-AFB0-264CDFF4D841}" type="presParOf" srcId="{6A96B63D-1530-48BE-BF87-47CED57670F3}" destId="{8A8C890C-BBF6-4E44-9AB0-9045EBB12F6F}" srcOrd="1" destOrd="0" presId="urn:microsoft.com/office/officeart/2005/8/layout/list1"/>
    <dgm:cxn modelId="{D6F83008-A7CC-4ABD-BE11-B7A1E443CDBA}" type="presParOf" srcId="{0FF9C38B-9BA3-4855-BEF0-ABD9CDE2EB1F}" destId="{7C983D49-6684-4251-A5A0-55B80C3C7E1D}" srcOrd="1" destOrd="0" presId="urn:microsoft.com/office/officeart/2005/8/layout/list1"/>
    <dgm:cxn modelId="{7D647E27-9361-4362-96F4-D62CD53A1903}" type="presParOf" srcId="{0FF9C38B-9BA3-4855-BEF0-ABD9CDE2EB1F}" destId="{4BA75F67-B2D9-4B47-BDAB-9345859AD52F}" srcOrd="2" destOrd="0" presId="urn:microsoft.com/office/officeart/2005/8/layout/list1"/>
    <dgm:cxn modelId="{1A1C42B1-9683-49C8-B24E-0901CF852784}" type="presParOf" srcId="{0FF9C38B-9BA3-4855-BEF0-ABD9CDE2EB1F}" destId="{F0BF405F-10AA-4691-88E9-1D948528C256}" srcOrd="3" destOrd="0" presId="urn:microsoft.com/office/officeart/2005/8/layout/list1"/>
    <dgm:cxn modelId="{A1CE0CCD-3FD0-4313-9A2B-3B981E7CE205}" type="presParOf" srcId="{0FF9C38B-9BA3-4855-BEF0-ABD9CDE2EB1F}" destId="{7CF53D2E-B50B-4241-83E1-361B550DC8FD}" srcOrd="4" destOrd="0" presId="urn:microsoft.com/office/officeart/2005/8/layout/list1"/>
    <dgm:cxn modelId="{22973E43-0F6E-46E6-87AA-84D21D129082}" type="presParOf" srcId="{7CF53D2E-B50B-4241-83E1-361B550DC8FD}" destId="{06F29BD4-6C9A-45B7-9B4E-B4F5DF713BEE}" srcOrd="0" destOrd="0" presId="urn:microsoft.com/office/officeart/2005/8/layout/list1"/>
    <dgm:cxn modelId="{084258BC-E057-42B8-BC6A-529168ACFCC6}" type="presParOf" srcId="{7CF53D2E-B50B-4241-83E1-361B550DC8FD}" destId="{3A130D81-0C1D-4B01-B300-6C899CF01CA2}" srcOrd="1" destOrd="0" presId="urn:microsoft.com/office/officeart/2005/8/layout/list1"/>
    <dgm:cxn modelId="{3526FBCE-A145-4B7C-B6FA-4F3992429D23}" type="presParOf" srcId="{0FF9C38B-9BA3-4855-BEF0-ABD9CDE2EB1F}" destId="{8E9D491C-8715-4271-A95D-7FE7B0418F95}" srcOrd="5" destOrd="0" presId="urn:microsoft.com/office/officeart/2005/8/layout/list1"/>
    <dgm:cxn modelId="{5A0DB880-78EA-4285-A7E9-617B372332DC}" type="presParOf" srcId="{0FF9C38B-9BA3-4855-BEF0-ABD9CDE2EB1F}" destId="{85B16C8B-B7FF-418C-B5BA-5D2C00ABDA43}" srcOrd="6" destOrd="0" presId="urn:microsoft.com/office/officeart/2005/8/layout/list1"/>
    <dgm:cxn modelId="{D4B4D91F-48AA-4A49-BE71-2425DB936BE1}" type="presParOf" srcId="{0FF9C38B-9BA3-4855-BEF0-ABD9CDE2EB1F}" destId="{91B231DF-89A7-4403-AFBC-504BC98493A5}" srcOrd="7" destOrd="0" presId="urn:microsoft.com/office/officeart/2005/8/layout/list1"/>
    <dgm:cxn modelId="{AEEC3499-7967-46CB-B0AD-B933E1DC5E5D}" type="presParOf" srcId="{0FF9C38B-9BA3-4855-BEF0-ABD9CDE2EB1F}" destId="{8AAEE589-4BCA-41C6-9250-6F43340AFF20}" srcOrd="8" destOrd="0" presId="urn:microsoft.com/office/officeart/2005/8/layout/list1"/>
    <dgm:cxn modelId="{0C1B6F69-5082-4D6F-9093-B6AE64E125CE}" type="presParOf" srcId="{8AAEE589-4BCA-41C6-9250-6F43340AFF20}" destId="{140F6599-2D5D-4D80-B762-9733198B04DF}" srcOrd="0" destOrd="0" presId="urn:microsoft.com/office/officeart/2005/8/layout/list1"/>
    <dgm:cxn modelId="{05065070-5D69-4984-9857-FA1A2569EC00}" type="presParOf" srcId="{8AAEE589-4BCA-41C6-9250-6F43340AFF20}" destId="{26EE59D6-4CE9-4800-9264-D94A179F5BE8}" srcOrd="1" destOrd="0" presId="urn:microsoft.com/office/officeart/2005/8/layout/list1"/>
    <dgm:cxn modelId="{A55D0BC9-7654-4CB1-A0F5-5CCCAD17BEA8}" type="presParOf" srcId="{0FF9C38B-9BA3-4855-BEF0-ABD9CDE2EB1F}" destId="{1B6E6617-3B4B-4FEB-B7DC-9B5AB96065CF}" srcOrd="9" destOrd="0" presId="urn:microsoft.com/office/officeart/2005/8/layout/list1"/>
    <dgm:cxn modelId="{6C028027-1982-40AC-A682-42234800C8B2}" type="presParOf" srcId="{0FF9C38B-9BA3-4855-BEF0-ABD9CDE2EB1F}" destId="{BDC7229B-A70D-4157-A652-D3B648F204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B68D39-DDB4-4A6B-9699-A2122900C79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2B64A8-8F84-410F-BDBE-297B0980476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>
                  <a:lumMod val="75000"/>
                </a:schemeClr>
              </a:solidFill>
            </a:rPr>
            <a:t>содержит</a:t>
          </a:r>
          <a:endParaRPr lang="ru-RU" sz="1600" dirty="0">
            <a:solidFill>
              <a:schemeClr val="tx1">
                <a:lumMod val="75000"/>
              </a:schemeClr>
            </a:solidFill>
          </a:endParaRPr>
        </a:p>
      </dgm:t>
    </dgm:pt>
    <dgm:pt modelId="{43A58A23-A9E3-417D-9BAD-84A762AE469D}" type="parTrans" cxnId="{3BC5A5D5-A1D4-465F-8E94-F05B1083CD16}">
      <dgm:prSet/>
      <dgm:spPr/>
      <dgm:t>
        <a:bodyPr/>
        <a:lstStyle/>
        <a:p>
          <a:endParaRPr lang="ru-RU"/>
        </a:p>
      </dgm:t>
    </dgm:pt>
    <dgm:pt modelId="{75489DC2-D19F-4985-95FB-046E9E01DAEF}" type="sibTrans" cxnId="{3BC5A5D5-A1D4-465F-8E94-F05B1083CD16}">
      <dgm:prSet/>
      <dgm:spPr/>
      <dgm:t>
        <a:bodyPr/>
        <a:lstStyle/>
        <a:p>
          <a:endParaRPr lang="ru-RU"/>
        </a:p>
      </dgm:t>
    </dgm:pt>
    <dgm:pt modelId="{DAC83BBA-1393-426F-B517-CE0549CE0DA0}">
      <dgm:prSet phldrT="[Текст]"/>
      <dgm:spPr/>
      <dgm:t>
        <a:bodyPr/>
        <a:lstStyle/>
        <a:p>
          <a:pPr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5DEEFD8-207C-4E3F-8B1D-CEC472206C68}" type="parTrans" cxnId="{8DFDE09D-7F3E-4807-91B1-0D308A2470C7}">
      <dgm:prSet/>
      <dgm:spPr/>
      <dgm:t>
        <a:bodyPr/>
        <a:lstStyle/>
        <a:p>
          <a:endParaRPr lang="ru-RU"/>
        </a:p>
      </dgm:t>
    </dgm:pt>
    <dgm:pt modelId="{32D5C26D-CFE5-4CD3-9501-77A7680A8440}" type="sibTrans" cxnId="{8DFDE09D-7F3E-4807-91B1-0D308A2470C7}">
      <dgm:prSet/>
      <dgm:spPr/>
      <dgm:t>
        <a:bodyPr/>
        <a:lstStyle/>
        <a:p>
          <a:endParaRPr lang="ru-RU"/>
        </a:p>
      </dgm:t>
    </dgm:pt>
    <dgm:pt modelId="{5A386A89-F420-44EA-9718-18D9FA83BD5B}">
      <dgm:prSet phldrT="[Текст]"/>
      <dgm:spPr/>
      <dgm:t>
        <a:bodyPr/>
        <a:lstStyle/>
        <a:p>
          <a:endParaRPr lang="ru-RU" dirty="0">
            <a:solidFill>
              <a:srgbClr val="00B050"/>
            </a:solidFill>
          </a:endParaRPr>
        </a:p>
      </dgm:t>
    </dgm:pt>
    <dgm:pt modelId="{F9A011F3-2DEB-48EE-A481-6B503DC81269}" type="parTrans" cxnId="{6FD69513-E671-4CFC-B781-608FAFD362B5}">
      <dgm:prSet/>
      <dgm:spPr/>
      <dgm:t>
        <a:bodyPr/>
        <a:lstStyle/>
        <a:p>
          <a:endParaRPr lang="ru-RU"/>
        </a:p>
      </dgm:t>
    </dgm:pt>
    <dgm:pt modelId="{361EBB4D-5EF9-4328-BAA9-BF5CC7346696}" type="sibTrans" cxnId="{6FD69513-E671-4CFC-B781-608FAFD362B5}">
      <dgm:prSet/>
      <dgm:spPr/>
      <dgm:t>
        <a:bodyPr/>
        <a:lstStyle/>
        <a:p>
          <a:endParaRPr lang="ru-RU"/>
        </a:p>
      </dgm:t>
    </dgm:pt>
    <dgm:pt modelId="{D985B0C2-08EE-4727-8879-8FDA4F907EE3}">
      <dgm:prSet phldrT="[Текст]" custT="1"/>
      <dgm:spPr/>
      <dgm:t>
        <a:bodyPr/>
        <a:lstStyle/>
        <a:p>
          <a:pPr algn="l"/>
          <a:endParaRPr lang="ru-RU" sz="3600" dirty="0"/>
        </a:p>
      </dgm:t>
    </dgm:pt>
    <dgm:pt modelId="{A4B2B34E-70AA-4184-8031-1D2F73D56CCB}" type="parTrans" cxnId="{B8A2CDD5-D034-44D5-B497-F71A044EE1AD}">
      <dgm:prSet/>
      <dgm:spPr/>
      <dgm:t>
        <a:bodyPr/>
        <a:lstStyle/>
        <a:p>
          <a:endParaRPr lang="ru-RU"/>
        </a:p>
      </dgm:t>
    </dgm:pt>
    <dgm:pt modelId="{EAAE1046-6536-454F-8B0D-4BECFCB28C49}" type="sibTrans" cxnId="{B8A2CDD5-D034-44D5-B497-F71A044EE1AD}">
      <dgm:prSet/>
      <dgm:spPr/>
      <dgm:t>
        <a:bodyPr/>
        <a:lstStyle/>
        <a:p>
          <a:endParaRPr lang="ru-RU"/>
        </a:p>
      </dgm:t>
    </dgm:pt>
    <dgm:pt modelId="{D3845E30-F8AF-40AA-979D-FDA5B40798F5}">
      <dgm:prSet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Перечень из 12 Общедоступных критериев самостоятельной оценки рисков для налогоплательщиков, используемые налоговыми органами в процессе отбора объектов для проведения выездных налоговых проверок </a:t>
          </a:r>
          <a:r>
            <a:rPr lang="ru-RU" sz="1800" dirty="0" smtClean="0">
              <a:solidFill>
                <a:srgbClr val="00B050"/>
              </a:solidFill>
            </a:rPr>
            <a:t>(каждый налогоплательщик должен понимать, что от прозрачности его деятельности, полноты исчисления и уплаты налогов зависит возможность </a:t>
          </a:r>
          <a:r>
            <a:rPr lang="ru-RU" sz="1800" dirty="0" err="1" smtClean="0">
              <a:solidFill>
                <a:srgbClr val="00B050"/>
              </a:solidFill>
            </a:rPr>
            <a:t>невключения</a:t>
          </a:r>
          <a:r>
            <a:rPr lang="ru-RU" sz="1800" dirty="0" smtClean="0">
              <a:solidFill>
                <a:srgbClr val="00B050"/>
              </a:solidFill>
            </a:rPr>
            <a:t> в план выездных налоговых проверок)</a:t>
          </a:r>
          <a:endParaRPr lang="ru-RU" dirty="0">
            <a:solidFill>
              <a:srgbClr val="00B050"/>
            </a:solidFill>
          </a:endParaRPr>
        </a:p>
      </dgm:t>
    </dgm:pt>
    <dgm:pt modelId="{A5E09FC5-9A59-4308-964B-7C8B44D9FA0E}" type="parTrans" cxnId="{F5F73854-EA95-4600-B7D6-FD7E1F0006BF}">
      <dgm:prSet/>
      <dgm:spPr/>
      <dgm:t>
        <a:bodyPr/>
        <a:lstStyle/>
        <a:p>
          <a:endParaRPr lang="ru-RU"/>
        </a:p>
      </dgm:t>
    </dgm:pt>
    <dgm:pt modelId="{3816208C-AA3E-4779-963E-E46A77D456BA}" type="sibTrans" cxnId="{F5F73854-EA95-4600-B7D6-FD7E1F0006BF}">
      <dgm:prSet/>
      <dgm:spPr/>
      <dgm:t>
        <a:bodyPr/>
        <a:lstStyle/>
        <a:p>
          <a:endParaRPr lang="ru-RU"/>
        </a:p>
      </dgm:t>
    </dgm:pt>
    <dgm:pt modelId="{A53A8896-D0DB-41E6-B149-47C019324D43}">
      <dgm:prSet custT="1"/>
      <dgm:spPr/>
      <dgm:t>
        <a:bodyPr/>
        <a:lstStyle/>
        <a:p>
          <a:pPr algn="just"/>
          <a:r>
            <a:rPr lang="ru-RU" sz="2000" dirty="0" smtClean="0"/>
            <a:t>Описание способов ведения финансово-хозяйственной деятельности с высоким налоговым риском </a:t>
          </a:r>
          <a:r>
            <a:rPr lang="ru-RU" sz="2000" dirty="0" smtClean="0">
              <a:solidFill>
                <a:srgbClr val="FF0000"/>
              </a:solidFill>
            </a:rPr>
            <a:t>(при выявлении такой схемы налогоплательщики являются приоритетными для включения в план проверок)</a:t>
          </a:r>
          <a:endParaRPr lang="ru-RU" sz="2000" dirty="0">
            <a:solidFill>
              <a:srgbClr val="FF0000"/>
            </a:solidFill>
          </a:endParaRPr>
        </a:p>
      </dgm:t>
    </dgm:pt>
    <dgm:pt modelId="{8F18A21B-1ADF-4756-AF8C-3A302C267D2A}" type="parTrans" cxnId="{0AEF8A6D-5FAA-4654-A5ED-843468C27FEF}">
      <dgm:prSet/>
      <dgm:spPr/>
      <dgm:t>
        <a:bodyPr/>
        <a:lstStyle/>
        <a:p>
          <a:endParaRPr lang="ru-RU"/>
        </a:p>
      </dgm:t>
    </dgm:pt>
    <dgm:pt modelId="{8E6BAF21-289D-43AC-A2EB-19222C7F5885}" type="sibTrans" cxnId="{0AEF8A6D-5FAA-4654-A5ED-843468C27FEF}">
      <dgm:prSet/>
      <dgm:spPr/>
      <dgm:t>
        <a:bodyPr/>
        <a:lstStyle/>
        <a:p>
          <a:endParaRPr lang="ru-RU"/>
        </a:p>
      </dgm:t>
    </dgm:pt>
    <dgm:pt modelId="{B0A48B9A-3E52-4F69-AB2E-8DDA6F7615AF}">
      <dgm:prSet custT="1"/>
      <dgm:spPr/>
      <dgm:t>
        <a:bodyPr/>
        <a:lstStyle/>
        <a:p>
          <a:pPr algn="l"/>
          <a:endParaRPr lang="ru-RU" sz="3600" dirty="0"/>
        </a:p>
      </dgm:t>
    </dgm:pt>
    <dgm:pt modelId="{FF8968C1-8DE6-4448-891C-CFF3E9403CD3}" type="parTrans" cxnId="{F21062CF-C2F1-4F6C-BC85-712C6D6A88B2}">
      <dgm:prSet/>
      <dgm:spPr/>
      <dgm:t>
        <a:bodyPr/>
        <a:lstStyle/>
        <a:p>
          <a:endParaRPr lang="ru-RU"/>
        </a:p>
      </dgm:t>
    </dgm:pt>
    <dgm:pt modelId="{5ACAAF6B-D1F8-4D7C-B866-2A7FA41FD94F}" type="sibTrans" cxnId="{F21062CF-C2F1-4F6C-BC85-712C6D6A88B2}">
      <dgm:prSet/>
      <dgm:spPr/>
      <dgm:t>
        <a:bodyPr/>
        <a:lstStyle/>
        <a:p>
          <a:endParaRPr lang="ru-RU"/>
        </a:p>
      </dgm:t>
    </dgm:pt>
    <dgm:pt modelId="{105BB584-6BBB-494A-9F9B-B8655D5170B7}" type="pres">
      <dgm:prSet presAssocID="{57B68D39-DDB4-4A6B-9699-A2122900C797}" presName="Name0" presStyleCnt="0">
        <dgm:presLayoutVars>
          <dgm:chMax/>
          <dgm:chPref/>
          <dgm:dir/>
        </dgm:presLayoutVars>
      </dgm:prSet>
      <dgm:spPr/>
    </dgm:pt>
    <dgm:pt modelId="{3CD8A7CE-D93E-4352-8DB5-996CA2DAF17C}" type="pres">
      <dgm:prSet presAssocID="{5E2B64A8-8F84-410F-BDBE-297B09804765}" presName="parenttextcomposite" presStyleCnt="0"/>
      <dgm:spPr/>
    </dgm:pt>
    <dgm:pt modelId="{A5E87206-D2F1-4EBF-8D85-9DC718F075C5}" type="pres">
      <dgm:prSet presAssocID="{5E2B64A8-8F84-410F-BDBE-297B09804765}" presName="parenttext" presStyleLbl="revTx" presStyleIdx="0" presStyleCnt="2" custScaleY="28421" custLinFactNeighborX="0" custLinFactNeighborY="27146">
        <dgm:presLayoutVars>
          <dgm:chMax/>
          <dgm:chPref val="2"/>
          <dgm:bulletEnabled val="1"/>
        </dgm:presLayoutVars>
      </dgm:prSet>
      <dgm:spPr/>
    </dgm:pt>
    <dgm:pt modelId="{B49436EB-18CC-4945-BA21-5031269BD18B}" type="pres">
      <dgm:prSet presAssocID="{5E2B64A8-8F84-410F-BDBE-297B09804765}" presName="composite" presStyleCnt="0"/>
      <dgm:spPr/>
    </dgm:pt>
    <dgm:pt modelId="{AF462A38-E50F-49AB-9DFE-EACB4718354A}" type="pres">
      <dgm:prSet presAssocID="{5E2B64A8-8F84-410F-BDBE-297B09804765}" presName="chevron1" presStyleLbl="alignNode1" presStyleIdx="0" presStyleCnt="14"/>
      <dgm:spPr/>
    </dgm:pt>
    <dgm:pt modelId="{E8AB056D-13E8-4C4E-B9BC-66D45B81B228}" type="pres">
      <dgm:prSet presAssocID="{5E2B64A8-8F84-410F-BDBE-297B09804765}" presName="chevron2" presStyleLbl="alignNode1" presStyleIdx="1" presStyleCnt="14"/>
      <dgm:spPr/>
    </dgm:pt>
    <dgm:pt modelId="{69DF344F-5EEE-4C31-93E1-7A25E63EA9E2}" type="pres">
      <dgm:prSet presAssocID="{5E2B64A8-8F84-410F-BDBE-297B09804765}" presName="chevron3" presStyleLbl="alignNode1" presStyleIdx="2" presStyleCnt="14"/>
      <dgm:spPr/>
    </dgm:pt>
    <dgm:pt modelId="{3687ED7A-CCA9-4988-8BA3-EDB49CD2A969}" type="pres">
      <dgm:prSet presAssocID="{5E2B64A8-8F84-410F-BDBE-297B09804765}" presName="chevron4" presStyleLbl="alignNode1" presStyleIdx="3" presStyleCnt="14"/>
      <dgm:spPr/>
    </dgm:pt>
    <dgm:pt modelId="{AA6E26EA-BBF3-4285-B00A-51EF8CB4231A}" type="pres">
      <dgm:prSet presAssocID="{5E2B64A8-8F84-410F-BDBE-297B09804765}" presName="chevron5" presStyleLbl="alignNode1" presStyleIdx="4" presStyleCnt="14"/>
      <dgm:spPr/>
    </dgm:pt>
    <dgm:pt modelId="{E9DEBAC6-5860-49DF-9332-604EE407E50E}" type="pres">
      <dgm:prSet presAssocID="{5E2B64A8-8F84-410F-BDBE-297B09804765}" presName="chevron6" presStyleLbl="alignNode1" presStyleIdx="5" presStyleCnt="14"/>
      <dgm:spPr/>
    </dgm:pt>
    <dgm:pt modelId="{55995F35-1E31-4FB5-AF0C-3916D8378D8C}" type="pres">
      <dgm:prSet presAssocID="{5E2B64A8-8F84-410F-BDBE-297B09804765}" presName="chevron7" presStyleLbl="alignNode1" presStyleIdx="6" presStyleCnt="14"/>
      <dgm:spPr/>
    </dgm:pt>
    <dgm:pt modelId="{6B32BAFF-0C03-4950-8C89-67ABE163F6CC}" type="pres">
      <dgm:prSet presAssocID="{5E2B64A8-8F84-410F-BDBE-297B09804765}" presName="childtext" presStyleLbl="solidFgAcc1" presStyleIdx="0" presStyleCnt="2" custScaleX="131847" custScaleY="320875" custLinFactNeighborX="0" custLinFactNeighborY="4097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D37BC-FC8C-467F-AEE2-BB5D1E331881}" type="pres">
      <dgm:prSet presAssocID="{75489DC2-D19F-4985-95FB-046E9E01DAEF}" presName="sibTrans" presStyleCnt="0"/>
      <dgm:spPr/>
    </dgm:pt>
    <dgm:pt modelId="{53BBDE46-A1F1-4DC1-A134-2B93E920677F}" type="pres">
      <dgm:prSet presAssocID="{5A386A89-F420-44EA-9718-18D9FA83BD5B}" presName="parenttextcomposite" presStyleCnt="0"/>
      <dgm:spPr/>
    </dgm:pt>
    <dgm:pt modelId="{F68AE845-956F-46A9-8918-3BD80AF65F98}" type="pres">
      <dgm:prSet presAssocID="{5A386A89-F420-44EA-9718-18D9FA83BD5B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721C8-2BFB-4330-9D46-832BD74DCCEE}" type="pres">
      <dgm:prSet presAssocID="{5A386A89-F420-44EA-9718-18D9FA83BD5B}" presName="composite" presStyleCnt="0"/>
      <dgm:spPr/>
    </dgm:pt>
    <dgm:pt modelId="{D36D3AA1-76EF-4E57-A763-D2E675A5E351}" type="pres">
      <dgm:prSet presAssocID="{5A386A89-F420-44EA-9718-18D9FA83BD5B}" presName="chevron1" presStyleLbl="alignNode1" presStyleIdx="7" presStyleCnt="14"/>
      <dgm:spPr/>
    </dgm:pt>
    <dgm:pt modelId="{9EF03E44-FC07-4AFD-8CBC-240F3091C9A8}" type="pres">
      <dgm:prSet presAssocID="{5A386A89-F420-44EA-9718-18D9FA83BD5B}" presName="chevron2" presStyleLbl="alignNode1" presStyleIdx="8" presStyleCnt="14"/>
      <dgm:spPr/>
    </dgm:pt>
    <dgm:pt modelId="{9BD96BB1-AFB3-4FBF-B1B9-3AC9B266BC15}" type="pres">
      <dgm:prSet presAssocID="{5A386A89-F420-44EA-9718-18D9FA83BD5B}" presName="chevron3" presStyleLbl="alignNode1" presStyleIdx="9" presStyleCnt="14"/>
      <dgm:spPr/>
    </dgm:pt>
    <dgm:pt modelId="{5164376B-8C1F-46AF-B802-194915018737}" type="pres">
      <dgm:prSet presAssocID="{5A386A89-F420-44EA-9718-18D9FA83BD5B}" presName="chevron4" presStyleLbl="alignNode1" presStyleIdx="10" presStyleCnt="14"/>
      <dgm:spPr/>
    </dgm:pt>
    <dgm:pt modelId="{90275C1C-F1B6-42B6-850A-A0E9620B6111}" type="pres">
      <dgm:prSet presAssocID="{5A386A89-F420-44EA-9718-18D9FA83BD5B}" presName="chevron5" presStyleLbl="alignNode1" presStyleIdx="11" presStyleCnt="14"/>
      <dgm:spPr/>
    </dgm:pt>
    <dgm:pt modelId="{476A55D9-8508-46C7-A07E-2D6EA7198C5A}" type="pres">
      <dgm:prSet presAssocID="{5A386A89-F420-44EA-9718-18D9FA83BD5B}" presName="chevron6" presStyleLbl="alignNode1" presStyleIdx="12" presStyleCnt="14"/>
      <dgm:spPr/>
    </dgm:pt>
    <dgm:pt modelId="{67DD777E-FC56-42FD-BA62-04E07B183B4F}" type="pres">
      <dgm:prSet presAssocID="{5A386A89-F420-44EA-9718-18D9FA83BD5B}" presName="chevron7" presStyleLbl="alignNode1" presStyleIdx="13" presStyleCnt="14"/>
      <dgm:spPr/>
    </dgm:pt>
    <dgm:pt modelId="{F8E7F98A-119E-48B6-903B-1F697122CA5C}" type="pres">
      <dgm:prSet presAssocID="{5A386A89-F420-44EA-9718-18D9FA83BD5B}" presName="childtext" presStyleLbl="solidFgAcc1" presStyleIdx="1" presStyleCnt="2" custScaleX="134351" custScaleY="160182" custLinFactNeighborX="-1279" custLinFactNeighborY="-1768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1062CF-C2F1-4F6C-BC85-712C6D6A88B2}" srcId="{5A386A89-F420-44EA-9718-18D9FA83BD5B}" destId="{B0A48B9A-3E52-4F69-AB2E-8DDA6F7615AF}" srcOrd="2" destOrd="0" parTransId="{FF8968C1-8DE6-4448-891C-CFF3E9403CD3}" sibTransId="{5ACAAF6B-D1F8-4D7C-B866-2A7FA41FD94F}"/>
    <dgm:cxn modelId="{8DFDE09D-7F3E-4807-91B1-0D308A2470C7}" srcId="{5E2B64A8-8F84-410F-BDBE-297B09804765}" destId="{DAC83BBA-1393-426F-B517-CE0549CE0DA0}" srcOrd="0" destOrd="0" parTransId="{D5DEEFD8-207C-4E3F-8B1D-CEC472206C68}" sibTransId="{32D5C26D-CFE5-4CD3-9501-77A7680A8440}"/>
    <dgm:cxn modelId="{8E9DAC5C-0F22-42F7-837A-1AAC4F265908}" type="presOf" srcId="{57B68D39-DDB4-4A6B-9699-A2122900C797}" destId="{105BB584-6BBB-494A-9F9B-B8655D5170B7}" srcOrd="0" destOrd="0" presId="urn:microsoft.com/office/officeart/2008/layout/VerticalAccentList"/>
    <dgm:cxn modelId="{0AEF8A6D-5FAA-4654-A5ED-843468C27FEF}" srcId="{5A386A89-F420-44EA-9718-18D9FA83BD5B}" destId="{A53A8896-D0DB-41E6-B149-47C019324D43}" srcOrd="1" destOrd="0" parTransId="{8F18A21B-1ADF-4756-AF8C-3A302C267D2A}" sibTransId="{8E6BAF21-289D-43AC-A2EB-19222C7F5885}"/>
    <dgm:cxn modelId="{6FD69513-E671-4CFC-B781-608FAFD362B5}" srcId="{57B68D39-DDB4-4A6B-9699-A2122900C797}" destId="{5A386A89-F420-44EA-9718-18D9FA83BD5B}" srcOrd="1" destOrd="0" parTransId="{F9A011F3-2DEB-48EE-A481-6B503DC81269}" sibTransId="{361EBB4D-5EF9-4328-BAA9-BF5CC7346696}"/>
    <dgm:cxn modelId="{1A815A3D-AD15-4650-9A27-23B07F5904F9}" type="presOf" srcId="{5E2B64A8-8F84-410F-BDBE-297B09804765}" destId="{A5E87206-D2F1-4EBF-8D85-9DC718F075C5}" srcOrd="0" destOrd="0" presId="urn:microsoft.com/office/officeart/2008/layout/VerticalAccentList"/>
    <dgm:cxn modelId="{1E567551-FDAF-4FE8-95FB-C37E9A3CE222}" type="presOf" srcId="{D3845E30-F8AF-40AA-979D-FDA5B40798F5}" destId="{6B32BAFF-0C03-4950-8C89-67ABE163F6CC}" srcOrd="0" destOrd="1" presId="urn:microsoft.com/office/officeart/2008/layout/VerticalAccentList"/>
    <dgm:cxn modelId="{B99B8001-2CAF-4AE8-B68F-90FEC79AA618}" type="presOf" srcId="{D985B0C2-08EE-4727-8879-8FDA4F907EE3}" destId="{F8E7F98A-119E-48B6-903B-1F697122CA5C}" srcOrd="0" destOrd="0" presId="urn:microsoft.com/office/officeart/2008/layout/VerticalAccentList"/>
    <dgm:cxn modelId="{3BC5A5D5-A1D4-465F-8E94-F05B1083CD16}" srcId="{57B68D39-DDB4-4A6B-9699-A2122900C797}" destId="{5E2B64A8-8F84-410F-BDBE-297B09804765}" srcOrd="0" destOrd="0" parTransId="{43A58A23-A9E3-417D-9BAD-84A762AE469D}" sibTransId="{75489DC2-D19F-4985-95FB-046E9E01DAEF}"/>
    <dgm:cxn modelId="{F5F73854-EA95-4600-B7D6-FD7E1F0006BF}" srcId="{5E2B64A8-8F84-410F-BDBE-297B09804765}" destId="{D3845E30-F8AF-40AA-979D-FDA5B40798F5}" srcOrd="1" destOrd="0" parTransId="{A5E09FC5-9A59-4308-964B-7C8B44D9FA0E}" sibTransId="{3816208C-AA3E-4779-963E-E46A77D456BA}"/>
    <dgm:cxn modelId="{58A5E10D-C06F-47D7-9A98-EC3D5B198FF5}" type="presOf" srcId="{B0A48B9A-3E52-4F69-AB2E-8DDA6F7615AF}" destId="{F8E7F98A-119E-48B6-903B-1F697122CA5C}" srcOrd="0" destOrd="2" presId="urn:microsoft.com/office/officeart/2008/layout/VerticalAccentList"/>
    <dgm:cxn modelId="{166BC9D8-9ADE-466B-A11C-DF49326A444D}" type="presOf" srcId="{A53A8896-D0DB-41E6-B149-47C019324D43}" destId="{F8E7F98A-119E-48B6-903B-1F697122CA5C}" srcOrd="0" destOrd="1" presId="urn:microsoft.com/office/officeart/2008/layout/VerticalAccentList"/>
    <dgm:cxn modelId="{F7BFADFE-5C17-4412-BE88-105B5CCDBEDF}" type="presOf" srcId="{5A386A89-F420-44EA-9718-18D9FA83BD5B}" destId="{F68AE845-956F-46A9-8918-3BD80AF65F98}" srcOrd="0" destOrd="0" presId="urn:microsoft.com/office/officeart/2008/layout/VerticalAccentList"/>
    <dgm:cxn modelId="{264B7E49-3141-4167-B9A1-038B6C3AADB3}" type="presOf" srcId="{DAC83BBA-1393-426F-B517-CE0549CE0DA0}" destId="{6B32BAFF-0C03-4950-8C89-67ABE163F6CC}" srcOrd="0" destOrd="0" presId="urn:microsoft.com/office/officeart/2008/layout/VerticalAccentList"/>
    <dgm:cxn modelId="{B8A2CDD5-D034-44D5-B497-F71A044EE1AD}" srcId="{5A386A89-F420-44EA-9718-18D9FA83BD5B}" destId="{D985B0C2-08EE-4727-8879-8FDA4F907EE3}" srcOrd="0" destOrd="0" parTransId="{A4B2B34E-70AA-4184-8031-1D2F73D56CCB}" sibTransId="{EAAE1046-6536-454F-8B0D-4BECFCB28C49}"/>
    <dgm:cxn modelId="{F87B3014-70CD-47F6-BF1A-574BD2B11897}" type="presParOf" srcId="{105BB584-6BBB-494A-9F9B-B8655D5170B7}" destId="{3CD8A7CE-D93E-4352-8DB5-996CA2DAF17C}" srcOrd="0" destOrd="0" presId="urn:microsoft.com/office/officeart/2008/layout/VerticalAccentList"/>
    <dgm:cxn modelId="{42AEF9C3-A4FB-4A1E-8EDA-60E703999041}" type="presParOf" srcId="{3CD8A7CE-D93E-4352-8DB5-996CA2DAF17C}" destId="{A5E87206-D2F1-4EBF-8D85-9DC718F075C5}" srcOrd="0" destOrd="0" presId="urn:microsoft.com/office/officeart/2008/layout/VerticalAccentList"/>
    <dgm:cxn modelId="{74F5B889-626D-4002-B9E4-9AD0743B4D06}" type="presParOf" srcId="{105BB584-6BBB-494A-9F9B-B8655D5170B7}" destId="{B49436EB-18CC-4945-BA21-5031269BD18B}" srcOrd="1" destOrd="0" presId="urn:microsoft.com/office/officeart/2008/layout/VerticalAccentList"/>
    <dgm:cxn modelId="{765C3D9E-3C98-4CA9-BD3A-B697FC324A3E}" type="presParOf" srcId="{B49436EB-18CC-4945-BA21-5031269BD18B}" destId="{AF462A38-E50F-49AB-9DFE-EACB4718354A}" srcOrd="0" destOrd="0" presId="urn:microsoft.com/office/officeart/2008/layout/VerticalAccentList"/>
    <dgm:cxn modelId="{C5CBDC3B-0DCB-4CA3-AEA9-B88C9A7EA2E2}" type="presParOf" srcId="{B49436EB-18CC-4945-BA21-5031269BD18B}" destId="{E8AB056D-13E8-4C4E-B9BC-66D45B81B228}" srcOrd="1" destOrd="0" presId="urn:microsoft.com/office/officeart/2008/layout/VerticalAccentList"/>
    <dgm:cxn modelId="{7F0E70E0-1346-4F46-9595-47472666A91E}" type="presParOf" srcId="{B49436EB-18CC-4945-BA21-5031269BD18B}" destId="{69DF344F-5EEE-4C31-93E1-7A25E63EA9E2}" srcOrd="2" destOrd="0" presId="urn:microsoft.com/office/officeart/2008/layout/VerticalAccentList"/>
    <dgm:cxn modelId="{CF01F6CA-6D8A-4B03-A301-D8EBF7F9C84C}" type="presParOf" srcId="{B49436EB-18CC-4945-BA21-5031269BD18B}" destId="{3687ED7A-CCA9-4988-8BA3-EDB49CD2A969}" srcOrd="3" destOrd="0" presId="urn:microsoft.com/office/officeart/2008/layout/VerticalAccentList"/>
    <dgm:cxn modelId="{B390EB76-4394-4137-82D1-E966698E2CD0}" type="presParOf" srcId="{B49436EB-18CC-4945-BA21-5031269BD18B}" destId="{AA6E26EA-BBF3-4285-B00A-51EF8CB4231A}" srcOrd="4" destOrd="0" presId="urn:microsoft.com/office/officeart/2008/layout/VerticalAccentList"/>
    <dgm:cxn modelId="{1056C90E-0D5D-452A-A047-CCB36721409F}" type="presParOf" srcId="{B49436EB-18CC-4945-BA21-5031269BD18B}" destId="{E9DEBAC6-5860-49DF-9332-604EE407E50E}" srcOrd="5" destOrd="0" presId="urn:microsoft.com/office/officeart/2008/layout/VerticalAccentList"/>
    <dgm:cxn modelId="{FB8B0821-8309-46F0-AAC3-40A3E466334D}" type="presParOf" srcId="{B49436EB-18CC-4945-BA21-5031269BD18B}" destId="{55995F35-1E31-4FB5-AF0C-3916D8378D8C}" srcOrd="6" destOrd="0" presId="urn:microsoft.com/office/officeart/2008/layout/VerticalAccentList"/>
    <dgm:cxn modelId="{A2FB16A5-2035-4E08-AE90-5EEFB4DBDACE}" type="presParOf" srcId="{B49436EB-18CC-4945-BA21-5031269BD18B}" destId="{6B32BAFF-0C03-4950-8C89-67ABE163F6CC}" srcOrd="7" destOrd="0" presId="urn:microsoft.com/office/officeart/2008/layout/VerticalAccentList"/>
    <dgm:cxn modelId="{FF7B9329-3BD0-4062-907E-0C4B9E98570B}" type="presParOf" srcId="{105BB584-6BBB-494A-9F9B-B8655D5170B7}" destId="{684D37BC-FC8C-467F-AEE2-BB5D1E331881}" srcOrd="2" destOrd="0" presId="urn:microsoft.com/office/officeart/2008/layout/VerticalAccentList"/>
    <dgm:cxn modelId="{C910D133-996E-4832-BAE2-71A7CE4333FE}" type="presParOf" srcId="{105BB584-6BBB-494A-9F9B-B8655D5170B7}" destId="{53BBDE46-A1F1-4DC1-A134-2B93E920677F}" srcOrd="3" destOrd="0" presId="urn:microsoft.com/office/officeart/2008/layout/VerticalAccentList"/>
    <dgm:cxn modelId="{FFFD1EAA-B766-489E-AE82-B724C64F2C5F}" type="presParOf" srcId="{53BBDE46-A1F1-4DC1-A134-2B93E920677F}" destId="{F68AE845-956F-46A9-8918-3BD80AF65F98}" srcOrd="0" destOrd="0" presId="urn:microsoft.com/office/officeart/2008/layout/VerticalAccentList"/>
    <dgm:cxn modelId="{EE234982-1C30-4DB4-BDEE-AF331E95F6D5}" type="presParOf" srcId="{105BB584-6BBB-494A-9F9B-B8655D5170B7}" destId="{E4D721C8-2BFB-4330-9D46-832BD74DCCEE}" srcOrd="4" destOrd="0" presId="urn:microsoft.com/office/officeart/2008/layout/VerticalAccentList"/>
    <dgm:cxn modelId="{9A6AB489-B9C3-42DB-A1D8-BD0043E20704}" type="presParOf" srcId="{E4D721C8-2BFB-4330-9D46-832BD74DCCEE}" destId="{D36D3AA1-76EF-4E57-A763-D2E675A5E351}" srcOrd="0" destOrd="0" presId="urn:microsoft.com/office/officeart/2008/layout/VerticalAccentList"/>
    <dgm:cxn modelId="{F56CFC8F-9861-477B-A91D-872957A68767}" type="presParOf" srcId="{E4D721C8-2BFB-4330-9D46-832BD74DCCEE}" destId="{9EF03E44-FC07-4AFD-8CBC-240F3091C9A8}" srcOrd="1" destOrd="0" presId="urn:microsoft.com/office/officeart/2008/layout/VerticalAccentList"/>
    <dgm:cxn modelId="{395A04F5-29C9-4091-9677-F6E6B48FAABB}" type="presParOf" srcId="{E4D721C8-2BFB-4330-9D46-832BD74DCCEE}" destId="{9BD96BB1-AFB3-4FBF-B1B9-3AC9B266BC15}" srcOrd="2" destOrd="0" presId="urn:microsoft.com/office/officeart/2008/layout/VerticalAccentList"/>
    <dgm:cxn modelId="{9E01FC8D-CADF-4229-B18E-F6A7110F1B04}" type="presParOf" srcId="{E4D721C8-2BFB-4330-9D46-832BD74DCCEE}" destId="{5164376B-8C1F-46AF-B802-194915018737}" srcOrd="3" destOrd="0" presId="urn:microsoft.com/office/officeart/2008/layout/VerticalAccentList"/>
    <dgm:cxn modelId="{FC3FA1A6-AFAE-4C86-9B96-7B1CD7CC8D54}" type="presParOf" srcId="{E4D721C8-2BFB-4330-9D46-832BD74DCCEE}" destId="{90275C1C-F1B6-42B6-850A-A0E9620B6111}" srcOrd="4" destOrd="0" presId="urn:microsoft.com/office/officeart/2008/layout/VerticalAccentList"/>
    <dgm:cxn modelId="{A7037F0F-96D9-437D-BD4A-A6AF2DAA3845}" type="presParOf" srcId="{E4D721C8-2BFB-4330-9D46-832BD74DCCEE}" destId="{476A55D9-8508-46C7-A07E-2D6EA7198C5A}" srcOrd="5" destOrd="0" presId="urn:microsoft.com/office/officeart/2008/layout/VerticalAccentList"/>
    <dgm:cxn modelId="{865B8D4E-86D7-4C28-A054-F1108610C1B8}" type="presParOf" srcId="{E4D721C8-2BFB-4330-9D46-832BD74DCCEE}" destId="{67DD777E-FC56-42FD-BA62-04E07B183B4F}" srcOrd="6" destOrd="0" presId="urn:microsoft.com/office/officeart/2008/layout/VerticalAccentList"/>
    <dgm:cxn modelId="{465B9902-6FB4-42AC-8433-9CF1020CC536}" type="presParOf" srcId="{E4D721C8-2BFB-4330-9D46-832BD74DCCEE}" destId="{F8E7F98A-119E-48B6-903B-1F697122CA5C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3A4D56-2E0E-4ABC-A614-8ABF21F43BA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EAAEE5-C9CC-47E1-8193-F31EB4128AC8}">
      <dgm:prSet phldrT="[Текст]" custT="1"/>
      <dgm:spPr/>
      <dgm:t>
        <a:bodyPr/>
        <a:lstStyle/>
        <a:p>
          <a:r>
            <a:rPr lang="ru-RU" sz="1800" dirty="0" smtClean="0"/>
            <a:t>проведено 193 тысячи проверок, </a:t>
          </a:r>
          <a:r>
            <a:rPr lang="ru-RU" sz="1800" dirty="0" smtClean="0">
              <a:solidFill>
                <a:srgbClr val="FFFF00"/>
              </a:solidFill>
            </a:rPr>
            <a:t>в том числе с истребованием документов и пояснений – 35 тысяч проверок </a:t>
          </a:r>
          <a:r>
            <a:rPr lang="ru-RU" sz="1800" dirty="0" smtClean="0"/>
            <a:t>(18%)</a:t>
          </a:r>
          <a:endParaRPr lang="ru-RU" sz="1800" dirty="0"/>
        </a:p>
      </dgm:t>
    </dgm:pt>
    <dgm:pt modelId="{6CB73AED-1380-40A8-923E-96BABDA3744F}" type="parTrans" cxnId="{3EFA7601-7DFC-4CB5-9E7B-F26A9775985F}">
      <dgm:prSet/>
      <dgm:spPr/>
      <dgm:t>
        <a:bodyPr/>
        <a:lstStyle/>
        <a:p>
          <a:endParaRPr lang="ru-RU"/>
        </a:p>
      </dgm:t>
    </dgm:pt>
    <dgm:pt modelId="{ACBEF8D7-7F5D-4FAD-9139-083707114E3A}" type="sibTrans" cxnId="{3EFA7601-7DFC-4CB5-9E7B-F26A9775985F}">
      <dgm:prSet/>
      <dgm:spPr/>
      <dgm:t>
        <a:bodyPr/>
        <a:lstStyle/>
        <a:p>
          <a:endParaRPr lang="ru-RU"/>
        </a:p>
      </dgm:t>
    </dgm:pt>
    <dgm:pt modelId="{18B2BF85-E1C0-454C-8927-88136DA88474}">
      <dgm:prSet phldrT="[Текст]" custT="1"/>
      <dgm:spPr/>
      <dgm:t>
        <a:bodyPr/>
        <a:lstStyle/>
        <a:p>
          <a:r>
            <a:rPr lang="ru-RU" sz="1800" dirty="0" smtClean="0"/>
            <a:t>принято </a:t>
          </a:r>
          <a:r>
            <a:rPr lang="ru-RU" sz="1800" dirty="0" smtClean="0">
              <a:solidFill>
                <a:srgbClr val="FFFF00"/>
              </a:solidFill>
            </a:rPr>
            <a:t>9262 решения</a:t>
          </a:r>
          <a:r>
            <a:rPr lang="ru-RU" sz="1800" dirty="0" smtClean="0"/>
            <a:t>, по результатам которых дополнительно начислено в бюджет </a:t>
          </a:r>
          <a:r>
            <a:rPr lang="ru-RU" sz="1800" dirty="0" smtClean="0">
              <a:solidFill>
                <a:srgbClr val="FFFF00"/>
              </a:solidFill>
            </a:rPr>
            <a:t>90 </a:t>
          </a:r>
          <a:r>
            <a:rPr lang="ru-RU" sz="1800" dirty="0" err="1" smtClean="0">
              <a:solidFill>
                <a:srgbClr val="FFFF00"/>
              </a:solidFill>
            </a:rPr>
            <a:t>млн.рублей</a:t>
          </a:r>
          <a:endParaRPr lang="ru-RU" sz="1800" dirty="0">
            <a:solidFill>
              <a:srgbClr val="FFFF00"/>
            </a:solidFill>
          </a:endParaRPr>
        </a:p>
      </dgm:t>
    </dgm:pt>
    <dgm:pt modelId="{B0F961B7-A694-4B55-8618-7F79758D196A}" type="parTrans" cxnId="{1984C18F-5D65-4996-918B-07B34FBA5710}">
      <dgm:prSet/>
      <dgm:spPr/>
      <dgm:t>
        <a:bodyPr/>
        <a:lstStyle/>
        <a:p>
          <a:endParaRPr lang="ru-RU"/>
        </a:p>
      </dgm:t>
    </dgm:pt>
    <dgm:pt modelId="{ABFBEF31-D621-4CE4-BBCA-AA06C2872947}" type="sibTrans" cxnId="{1984C18F-5D65-4996-918B-07B34FBA5710}">
      <dgm:prSet/>
      <dgm:spPr/>
      <dgm:t>
        <a:bodyPr/>
        <a:lstStyle/>
        <a:p>
          <a:endParaRPr lang="ru-RU"/>
        </a:p>
      </dgm:t>
    </dgm:pt>
    <dgm:pt modelId="{62256A73-8A53-491E-AF8E-E8CAF1EBB2C3}">
      <dgm:prSet phldrT="[Текст]" custT="1"/>
      <dgm:spPr/>
      <dgm:t>
        <a:bodyPr/>
        <a:lstStyle/>
        <a:p>
          <a:r>
            <a:rPr lang="ru-RU" sz="1800" dirty="0" smtClean="0"/>
            <a:t>добровольно представлено налогоплательщиками </a:t>
          </a:r>
          <a:r>
            <a:rPr lang="ru-RU" sz="1800" dirty="0" smtClean="0">
              <a:solidFill>
                <a:srgbClr val="FFFF00"/>
              </a:solidFill>
            </a:rPr>
            <a:t>487 уточненных налоговых деклараций</a:t>
          </a:r>
          <a:r>
            <a:rPr lang="ru-RU" sz="1800" dirty="0" smtClean="0"/>
            <a:t>, увеличивающих налоговые обязательства на </a:t>
          </a:r>
          <a:r>
            <a:rPr lang="ru-RU" sz="1800" dirty="0" smtClean="0">
              <a:solidFill>
                <a:srgbClr val="FFFF00"/>
              </a:solidFill>
            </a:rPr>
            <a:t>109 </a:t>
          </a:r>
          <a:r>
            <a:rPr lang="ru-RU" sz="1800" dirty="0" err="1" smtClean="0">
              <a:solidFill>
                <a:srgbClr val="FFFF00"/>
              </a:solidFill>
            </a:rPr>
            <a:t>млн.рублей</a:t>
          </a:r>
          <a:endParaRPr lang="ru-RU" sz="1800" dirty="0" smtClean="0">
            <a:solidFill>
              <a:srgbClr val="FFFF00"/>
            </a:solidFill>
          </a:endParaRPr>
        </a:p>
      </dgm:t>
    </dgm:pt>
    <dgm:pt modelId="{3112DB0D-FE33-479B-AF12-FC3DC8FA74AA}" type="parTrans" cxnId="{DCAB9616-7752-4B33-8AD7-2D833CA593F0}">
      <dgm:prSet/>
      <dgm:spPr/>
      <dgm:t>
        <a:bodyPr/>
        <a:lstStyle/>
        <a:p>
          <a:endParaRPr lang="ru-RU"/>
        </a:p>
      </dgm:t>
    </dgm:pt>
    <dgm:pt modelId="{A3AE4FCF-6001-498F-9B1E-27C66ACF1A08}" type="sibTrans" cxnId="{DCAB9616-7752-4B33-8AD7-2D833CA593F0}">
      <dgm:prSet/>
      <dgm:spPr/>
      <dgm:t>
        <a:bodyPr/>
        <a:lstStyle/>
        <a:p>
          <a:endParaRPr lang="ru-RU"/>
        </a:p>
      </dgm:t>
    </dgm:pt>
    <dgm:pt modelId="{0FF9C38B-9BA3-4855-BEF0-ABD9CDE2EB1F}" type="pres">
      <dgm:prSet presAssocID="{F43A4D56-2E0E-4ABC-A614-8ABF21F43BA5}" presName="linear" presStyleCnt="0">
        <dgm:presLayoutVars>
          <dgm:dir/>
          <dgm:animLvl val="lvl"/>
          <dgm:resizeHandles val="exact"/>
        </dgm:presLayoutVars>
      </dgm:prSet>
      <dgm:spPr/>
    </dgm:pt>
    <dgm:pt modelId="{6A96B63D-1530-48BE-BF87-47CED57670F3}" type="pres">
      <dgm:prSet presAssocID="{84EAAEE5-C9CC-47E1-8193-F31EB4128AC8}" presName="parentLin" presStyleCnt="0"/>
      <dgm:spPr/>
    </dgm:pt>
    <dgm:pt modelId="{6E895626-7483-4E2E-BA40-BC3EFABA2CEE}" type="pres">
      <dgm:prSet presAssocID="{84EAAEE5-C9CC-47E1-8193-F31EB4128AC8}" presName="parentLeftMargin" presStyleLbl="node1" presStyleIdx="0" presStyleCnt="3"/>
      <dgm:spPr/>
    </dgm:pt>
    <dgm:pt modelId="{8A8C890C-BBF6-4E44-9AB0-9045EBB12F6F}" type="pres">
      <dgm:prSet presAssocID="{84EAAEE5-C9CC-47E1-8193-F31EB4128AC8}" presName="parentText" presStyleLbl="node1" presStyleIdx="0" presStyleCnt="3" custScaleX="142857" custScaleY="3262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83D49-6684-4251-A5A0-55B80C3C7E1D}" type="pres">
      <dgm:prSet presAssocID="{84EAAEE5-C9CC-47E1-8193-F31EB4128AC8}" presName="negativeSpace" presStyleCnt="0"/>
      <dgm:spPr/>
    </dgm:pt>
    <dgm:pt modelId="{4BA75F67-B2D9-4B47-BDAB-9345859AD52F}" type="pres">
      <dgm:prSet presAssocID="{84EAAEE5-C9CC-47E1-8193-F31EB4128AC8}" presName="childText" presStyleLbl="conFgAcc1" presStyleIdx="0" presStyleCnt="3" custLinFactNeighborY="-9674">
        <dgm:presLayoutVars>
          <dgm:bulletEnabled val="1"/>
        </dgm:presLayoutVars>
      </dgm:prSet>
      <dgm:spPr/>
    </dgm:pt>
    <dgm:pt modelId="{F0BF405F-10AA-4691-88E9-1D948528C256}" type="pres">
      <dgm:prSet presAssocID="{ACBEF8D7-7F5D-4FAD-9139-083707114E3A}" presName="spaceBetweenRectangles" presStyleCnt="0"/>
      <dgm:spPr/>
    </dgm:pt>
    <dgm:pt modelId="{7CF53D2E-B50B-4241-83E1-361B550DC8FD}" type="pres">
      <dgm:prSet presAssocID="{18B2BF85-E1C0-454C-8927-88136DA88474}" presName="parentLin" presStyleCnt="0"/>
      <dgm:spPr/>
    </dgm:pt>
    <dgm:pt modelId="{06F29BD4-6C9A-45B7-9B4E-B4F5DF713BEE}" type="pres">
      <dgm:prSet presAssocID="{18B2BF85-E1C0-454C-8927-88136DA88474}" presName="parentLeftMargin" presStyleLbl="node1" presStyleIdx="0" presStyleCnt="3"/>
      <dgm:spPr/>
    </dgm:pt>
    <dgm:pt modelId="{3A130D81-0C1D-4B01-B300-6C899CF01CA2}" type="pres">
      <dgm:prSet presAssocID="{18B2BF85-E1C0-454C-8927-88136DA88474}" presName="parentText" presStyleLbl="node1" presStyleIdx="1" presStyleCnt="3" custScaleX="142857" custScaleY="319585" custLinFactNeighborX="2237" custLinFactNeighborY="-116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D491C-8715-4271-A95D-7FE7B0418F95}" type="pres">
      <dgm:prSet presAssocID="{18B2BF85-E1C0-454C-8927-88136DA88474}" presName="negativeSpace" presStyleCnt="0"/>
      <dgm:spPr/>
    </dgm:pt>
    <dgm:pt modelId="{85B16C8B-B7FF-418C-B5BA-5D2C00ABDA43}" type="pres">
      <dgm:prSet presAssocID="{18B2BF85-E1C0-454C-8927-88136DA88474}" presName="childText" presStyleLbl="conFgAcc1" presStyleIdx="1" presStyleCnt="3">
        <dgm:presLayoutVars>
          <dgm:bulletEnabled val="1"/>
        </dgm:presLayoutVars>
      </dgm:prSet>
      <dgm:spPr/>
    </dgm:pt>
    <dgm:pt modelId="{91B231DF-89A7-4403-AFBC-504BC98493A5}" type="pres">
      <dgm:prSet presAssocID="{ABFBEF31-D621-4CE4-BBCA-AA06C2872947}" presName="spaceBetweenRectangles" presStyleCnt="0"/>
      <dgm:spPr/>
    </dgm:pt>
    <dgm:pt modelId="{8AAEE589-4BCA-41C6-9250-6F43340AFF20}" type="pres">
      <dgm:prSet presAssocID="{62256A73-8A53-491E-AF8E-E8CAF1EBB2C3}" presName="parentLin" presStyleCnt="0"/>
      <dgm:spPr/>
    </dgm:pt>
    <dgm:pt modelId="{140F6599-2D5D-4D80-B762-9733198B04DF}" type="pres">
      <dgm:prSet presAssocID="{62256A73-8A53-491E-AF8E-E8CAF1EBB2C3}" presName="parentLeftMargin" presStyleLbl="node1" presStyleIdx="1" presStyleCnt="3"/>
      <dgm:spPr/>
    </dgm:pt>
    <dgm:pt modelId="{26EE59D6-4CE9-4800-9264-D94A179F5BE8}" type="pres">
      <dgm:prSet presAssocID="{62256A73-8A53-491E-AF8E-E8CAF1EBB2C3}" presName="parentText" presStyleLbl="node1" presStyleIdx="2" presStyleCnt="3" custScaleX="142857" custScaleY="3356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E6617-3B4B-4FEB-B7DC-9B5AB96065CF}" type="pres">
      <dgm:prSet presAssocID="{62256A73-8A53-491E-AF8E-E8CAF1EBB2C3}" presName="negativeSpace" presStyleCnt="0"/>
      <dgm:spPr/>
    </dgm:pt>
    <dgm:pt modelId="{BDC7229B-A70D-4157-A652-D3B648F20452}" type="pres">
      <dgm:prSet presAssocID="{62256A73-8A53-491E-AF8E-E8CAF1EBB2C3}" presName="childText" presStyleLbl="conFgAcc1" presStyleIdx="2" presStyleCnt="3" custLinFactNeighborX="-474" custLinFactNeighborY="-20153">
        <dgm:presLayoutVars>
          <dgm:bulletEnabled val="1"/>
        </dgm:presLayoutVars>
      </dgm:prSet>
      <dgm:spPr/>
    </dgm:pt>
  </dgm:ptLst>
  <dgm:cxnLst>
    <dgm:cxn modelId="{BC86C2C3-C5BD-4C7A-9DFB-D97855689E33}" type="presOf" srcId="{18B2BF85-E1C0-454C-8927-88136DA88474}" destId="{06F29BD4-6C9A-45B7-9B4E-B4F5DF713BEE}" srcOrd="0" destOrd="0" presId="urn:microsoft.com/office/officeart/2005/8/layout/list1"/>
    <dgm:cxn modelId="{67BB9245-DE4F-48A8-947D-31EEE5A00BF4}" type="presOf" srcId="{F43A4D56-2E0E-4ABC-A614-8ABF21F43BA5}" destId="{0FF9C38B-9BA3-4855-BEF0-ABD9CDE2EB1F}" srcOrd="0" destOrd="0" presId="urn:microsoft.com/office/officeart/2005/8/layout/list1"/>
    <dgm:cxn modelId="{B19F8DCE-3D12-44F1-A950-2C2A78F663D9}" type="presOf" srcId="{62256A73-8A53-491E-AF8E-E8CAF1EBB2C3}" destId="{140F6599-2D5D-4D80-B762-9733198B04DF}" srcOrd="0" destOrd="0" presId="urn:microsoft.com/office/officeart/2005/8/layout/list1"/>
    <dgm:cxn modelId="{3EFA7601-7DFC-4CB5-9E7B-F26A9775985F}" srcId="{F43A4D56-2E0E-4ABC-A614-8ABF21F43BA5}" destId="{84EAAEE5-C9CC-47E1-8193-F31EB4128AC8}" srcOrd="0" destOrd="0" parTransId="{6CB73AED-1380-40A8-923E-96BABDA3744F}" sibTransId="{ACBEF8D7-7F5D-4FAD-9139-083707114E3A}"/>
    <dgm:cxn modelId="{763DB6DF-7F56-47CB-A721-C07A775A2F2F}" type="presOf" srcId="{84EAAEE5-C9CC-47E1-8193-F31EB4128AC8}" destId="{6E895626-7483-4E2E-BA40-BC3EFABA2CEE}" srcOrd="0" destOrd="0" presId="urn:microsoft.com/office/officeart/2005/8/layout/list1"/>
    <dgm:cxn modelId="{DCAB9616-7752-4B33-8AD7-2D833CA593F0}" srcId="{F43A4D56-2E0E-4ABC-A614-8ABF21F43BA5}" destId="{62256A73-8A53-491E-AF8E-E8CAF1EBB2C3}" srcOrd="2" destOrd="0" parTransId="{3112DB0D-FE33-479B-AF12-FC3DC8FA74AA}" sibTransId="{A3AE4FCF-6001-498F-9B1E-27C66ACF1A08}"/>
    <dgm:cxn modelId="{DBCBE2D6-93F0-4DA8-A224-EAF6C4C932F9}" type="presOf" srcId="{84EAAEE5-C9CC-47E1-8193-F31EB4128AC8}" destId="{8A8C890C-BBF6-4E44-9AB0-9045EBB12F6F}" srcOrd="1" destOrd="0" presId="urn:microsoft.com/office/officeart/2005/8/layout/list1"/>
    <dgm:cxn modelId="{8270C9A6-C34F-4195-AB15-85D7711012E9}" type="presOf" srcId="{62256A73-8A53-491E-AF8E-E8CAF1EBB2C3}" destId="{26EE59D6-4CE9-4800-9264-D94A179F5BE8}" srcOrd="1" destOrd="0" presId="urn:microsoft.com/office/officeart/2005/8/layout/list1"/>
    <dgm:cxn modelId="{35C0C482-5565-4E09-954D-3BFEBAFA562B}" type="presOf" srcId="{18B2BF85-E1C0-454C-8927-88136DA88474}" destId="{3A130D81-0C1D-4B01-B300-6C899CF01CA2}" srcOrd="1" destOrd="0" presId="urn:microsoft.com/office/officeart/2005/8/layout/list1"/>
    <dgm:cxn modelId="{1984C18F-5D65-4996-918B-07B34FBA5710}" srcId="{F43A4D56-2E0E-4ABC-A614-8ABF21F43BA5}" destId="{18B2BF85-E1C0-454C-8927-88136DA88474}" srcOrd="1" destOrd="0" parTransId="{B0F961B7-A694-4B55-8618-7F79758D196A}" sibTransId="{ABFBEF31-D621-4CE4-BBCA-AA06C2872947}"/>
    <dgm:cxn modelId="{4B32A2B9-6C3D-4605-814F-9C5D0B62D9C2}" type="presParOf" srcId="{0FF9C38B-9BA3-4855-BEF0-ABD9CDE2EB1F}" destId="{6A96B63D-1530-48BE-BF87-47CED57670F3}" srcOrd="0" destOrd="0" presId="urn:microsoft.com/office/officeart/2005/8/layout/list1"/>
    <dgm:cxn modelId="{F40FDB63-8E11-4190-8D2E-269DCC1D4742}" type="presParOf" srcId="{6A96B63D-1530-48BE-BF87-47CED57670F3}" destId="{6E895626-7483-4E2E-BA40-BC3EFABA2CEE}" srcOrd="0" destOrd="0" presId="urn:microsoft.com/office/officeart/2005/8/layout/list1"/>
    <dgm:cxn modelId="{1CC14725-03F2-49F5-84DC-43DDDBD8B952}" type="presParOf" srcId="{6A96B63D-1530-48BE-BF87-47CED57670F3}" destId="{8A8C890C-BBF6-4E44-9AB0-9045EBB12F6F}" srcOrd="1" destOrd="0" presId="urn:microsoft.com/office/officeart/2005/8/layout/list1"/>
    <dgm:cxn modelId="{4778DA91-6957-4DC4-8DF9-FEF02C31B904}" type="presParOf" srcId="{0FF9C38B-9BA3-4855-BEF0-ABD9CDE2EB1F}" destId="{7C983D49-6684-4251-A5A0-55B80C3C7E1D}" srcOrd="1" destOrd="0" presId="urn:microsoft.com/office/officeart/2005/8/layout/list1"/>
    <dgm:cxn modelId="{9AE35564-47C7-4823-9B2E-957BCA166E37}" type="presParOf" srcId="{0FF9C38B-9BA3-4855-BEF0-ABD9CDE2EB1F}" destId="{4BA75F67-B2D9-4B47-BDAB-9345859AD52F}" srcOrd="2" destOrd="0" presId="urn:microsoft.com/office/officeart/2005/8/layout/list1"/>
    <dgm:cxn modelId="{0422428F-330F-4C8C-9F27-2EFA371D9867}" type="presParOf" srcId="{0FF9C38B-9BA3-4855-BEF0-ABD9CDE2EB1F}" destId="{F0BF405F-10AA-4691-88E9-1D948528C256}" srcOrd="3" destOrd="0" presId="urn:microsoft.com/office/officeart/2005/8/layout/list1"/>
    <dgm:cxn modelId="{ED6726B2-81BA-4AA4-A6C7-E648059C97E8}" type="presParOf" srcId="{0FF9C38B-9BA3-4855-BEF0-ABD9CDE2EB1F}" destId="{7CF53D2E-B50B-4241-83E1-361B550DC8FD}" srcOrd="4" destOrd="0" presId="urn:microsoft.com/office/officeart/2005/8/layout/list1"/>
    <dgm:cxn modelId="{F9BCFE74-ECAC-471F-B392-13CFA06696A5}" type="presParOf" srcId="{7CF53D2E-B50B-4241-83E1-361B550DC8FD}" destId="{06F29BD4-6C9A-45B7-9B4E-B4F5DF713BEE}" srcOrd="0" destOrd="0" presId="urn:microsoft.com/office/officeart/2005/8/layout/list1"/>
    <dgm:cxn modelId="{472171BB-C16E-4024-9CCB-89661EAD98C5}" type="presParOf" srcId="{7CF53D2E-B50B-4241-83E1-361B550DC8FD}" destId="{3A130D81-0C1D-4B01-B300-6C899CF01CA2}" srcOrd="1" destOrd="0" presId="urn:microsoft.com/office/officeart/2005/8/layout/list1"/>
    <dgm:cxn modelId="{423814F5-AA06-46EA-B006-EF0FA52201E9}" type="presParOf" srcId="{0FF9C38B-9BA3-4855-BEF0-ABD9CDE2EB1F}" destId="{8E9D491C-8715-4271-A95D-7FE7B0418F95}" srcOrd="5" destOrd="0" presId="urn:microsoft.com/office/officeart/2005/8/layout/list1"/>
    <dgm:cxn modelId="{CC89BDF2-F736-41C1-A4D5-BC381125F06A}" type="presParOf" srcId="{0FF9C38B-9BA3-4855-BEF0-ABD9CDE2EB1F}" destId="{85B16C8B-B7FF-418C-B5BA-5D2C00ABDA43}" srcOrd="6" destOrd="0" presId="urn:microsoft.com/office/officeart/2005/8/layout/list1"/>
    <dgm:cxn modelId="{A196E2EE-07B6-473F-BE49-5ABEB7201970}" type="presParOf" srcId="{0FF9C38B-9BA3-4855-BEF0-ABD9CDE2EB1F}" destId="{91B231DF-89A7-4403-AFBC-504BC98493A5}" srcOrd="7" destOrd="0" presId="urn:microsoft.com/office/officeart/2005/8/layout/list1"/>
    <dgm:cxn modelId="{4F072248-E3FA-43E4-8B1A-858799AD9A73}" type="presParOf" srcId="{0FF9C38B-9BA3-4855-BEF0-ABD9CDE2EB1F}" destId="{8AAEE589-4BCA-41C6-9250-6F43340AFF20}" srcOrd="8" destOrd="0" presId="urn:microsoft.com/office/officeart/2005/8/layout/list1"/>
    <dgm:cxn modelId="{6EC05112-8472-4F29-8902-D44FB52094CA}" type="presParOf" srcId="{8AAEE589-4BCA-41C6-9250-6F43340AFF20}" destId="{140F6599-2D5D-4D80-B762-9733198B04DF}" srcOrd="0" destOrd="0" presId="urn:microsoft.com/office/officeart/2005/8/layout/list1"/>
    <dgm:cxn modelId="{4326DA50-9289-4215-A663-A70118F7C192}" type="presParOf" srcId="{8AAEE589-4BCA-41C6-9250-6F43340AFF20}" destId="{26EE59D6-4CE9-4800-9264-D94A179F5BE8}" srcOrd="1" destOrd="0" presId="urn:microsoft.com/office/officeart/2005/8/layout/list1"/>
    <dgm:cxn modelId="{D36F8F36-79C8-4EA7-A314-3356BC3E4817}" type="presParOf" srcId="{0FF9C38B-9BA3-4855-BEF0-ABD9CDE2EB1F}" destId="{1B6E6617-3B4B-4FEB-B7DC-9B5AB96065CF}" srcOrd="9" destOrd="0" presId="urn:microsoft.com/office/officeart/2005/8/layout/list1"/>
    <dgm:cxn modelId="{3406C64C-6277-4EB3-A4B1-2DCE340B0496}" type="presParOf" srcId="{0FF9C38B-9BA3-4855-BEF0-ABD9CDE2EB1F}" destId="{BDC7229B-A70D-4157-A652-D3B648F204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D5DE25-986A-458F-A97D-23270386236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B5BC6A-E811-43F5-8082-6C3FA9AAB47A}" type="pres">
      <dgm:prSet presAssocID="{45D5DE25-986A-458F-A97D-232703862362}" presName="list" presStyleCnt="0">
        <dgm:presLayoutVars>
          <dgm:dir/>
          <dgm:animLvl val="lvl"/>
        </dgm:presLayoutVars>
      </dgm:prSet>
      <dgm:spPr/>
    </dgm:pt>
  </dgm:ptLst>
  <dgm:cxnLst>
    <dgm:cxn modelId="{8D965EB3-821D-4205-8A11-AD63C0D07D2C}" type="presOf" srcId="{45D5DE25-986A-458F-A97D-232703862362}" destId="{17B5BC6A-E811-43F5-8082-6C3FA9AAB47A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75F67-B2D9-4B47-BDAB-9345859AD52F}">
      <dsp:nvSpPr>
        <dsp:cNvPr id="0" name=""/>
        <dsp:cNvSpPr/>
      </dsp:nvSpPr>
      <dsp:spPr>
        <a:xfrm>
          <a:off x="0" y="447825"/>
          <a:ext cx="813690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C890C-BBF6-4E44-9AB0-9045EBB12F6F}">
      <dsp:nvSpPr>
        <dsp:cNvPr id="0" name=""/>
        <dsp:cNvSpPr/>
      </dsp:nvSpPr>
      <dsp:spPr>
        <a:xfrm>
          <a:off x="387377" y="6459"/>
          <a:ext cx="7747532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проведено 7 проверок, нарушения выявлены в ходе всех проверок</a:t>
          </a:r>
          <a:endParaRPr lang="ru-RU" sz="3100" kern="1200" dirty="0"/>
        </a:p>
      </dsp:txBody>
      <dsp:txXfrm>
        <a:off x="432049" y="51131"/>
        <a:ext cx="7658188" cy="825776"/>
      </dsp:txXfrm>
    </dsp:sp>
    <dsp:sp modelId="{85B16C8B-B7FF-418C-B5BA-5D2C00ABDA43}">
      <dsp:nvSpPr>
        <dsp:cNvPr id="0" name=""/>
        <dsp:cNvSpPr/>
      </dsp:nvSpPr>
      <dsp:spPr>
        <a:xfrm>
          <a:off x="0" y="1870179"/>
          <a:ext cx="813690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30D81-0C1D-4B01-B300-6C899CF01CA2}">
      <dsp:nvSpPr>
        <dsp:cNvPr id="0" name=""/>
        <dsp:cNvSpPr/>
      </dsp:nvSpPr>
      <dsp:spPr>
        <a:xfrm>
          <a:off x="387377" y="1412619"/>
          <a:ext cx="7747532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дополнительно начислено платежей в бюджет 50,4 </a:t>
          </a:r>
          <a:r>
            <a:rPr lang="ru-RU" sz="3100" kern="1200" dirty="0" err="1" smtClean="0"/>
            <a:t>млн.рублей</a:t>
          </a:r>
          <a:endParaRPr lang="ru-RU" sz="3100" kern="1200" dirty="0"/>
        </a:p>
      </dsp:txBody>
      <dsp:txXfrm>
        <a:off x="432049" y="1457291"/>
        <a:ext cx="7658188" cy="825776"/>
      </dsp:txXfrm>
    </dsp:sp>
    <dsp:sp modelId="{BDC7229B-A70D-4157-A652-D3B648F20452}">
      <dsp:nvSpPr>
        <dsp:cNvPr id="0" name=""/>
        <dsp:cNvSpPr/>
      </dsp:nvSpPr>
      <dsp:spPr>
        <a:xfrm>
          <a:off x="0" y="3184127"/>
          <a:ext cx="813690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E59D6-4CE9-4800-9264-D94A179F5BE8}">
      <dsp:nvSpPr>
        <dsp:cNvPr id="0" name=""/>
        <dsp:cNvSpPr/>
      </dsp:nvSpPr>
      <dsp:spPr>
        <a:xfrm>
          <a:off x="387377" y="2818780"/>
          <a:ext cx="7747532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эффективность 1 проверки – 7,2 </a:t>
          </a:r>
          <a:r>
            <a:rPr lang="ru-RU" sz="3100" kern="1200" dirty="0" err="1" smtClean="0"/>
            <a:t>млн.рублей</a:t>
          </a:r>
          <a:endParaRPr lang="ru-RU" sz="3100" kern="1200" dirty="0" smtClean="0"/>
        </a:p>
      </dsp:txBody>
      <dsp:txXfrm>
        <a:off x="432049" y="2863452"/>
        <a:ext cx="7658188" cy="825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87206-D2F1-4EBF-8D85-9DC718F075C5}">
      <dsp:nvSpPr>
        <dsp:cNvPr id="0" name=""/>
        <dsp:cNvSpPr/>
      </dsp:nvSpPr>
      <dsp:spPr>
        <a:xfrm>
          <a:off x="147389" y="145900"/>
          <a:ext cx="5818844" cy="150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75000"/>
                </a:schemeClr>
              </a:solidFill>
            </a:rPr>
            <a:t>содержит</a:t>
          </a:r>
          <a:endParaRPr lang="ru-RU" sz="16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147389" y="145900"/>
        <a:ext cx="5818844" cy="150343"/>
      </dsp:txXfrm>
    </dsp:sp>
    <dsp:sp modelId="{AF462A38-E50F-49AB-9DFE-EACB4718354A}">
      <dsp:nvSpPr>
        <dsp:cNvPr id="0" name=""/>
        <dsp:cNvSpPr/>
      </dsp:nvSpPr>
      <dsp:spPr>
        <a:xfrm>
          <a:off x="1085998" y="99691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B056D-13E8-4C4E-B9BC-66D45B81B228}">
      <dsp:nvSpPr>
        <dsp:cNvPr id="0" name=""/>
        <dsp:cNvSpPr/>
      </dsp:nvSpPr>
      <dsp:spPr>
        <a:xfrm>
          <a:off x="1903869" y="99691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F344F-5EEE-4C31-93E1-7A25E63EA9E2}">
      <dsp:nvSpPr>
        <dsp:cNvPr id="0" name=""/>
        <dsp:cNvSpPr/>
      </dsp:nvSpPr>
      <dsp:spPr>
        <a:xfrm>
          <a:off x="2722386" y="99691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7ED7A-CCA9-4988-8BA3-EDB49CD2A969}">
      <dsp:nvSpPr>
        <dsp:cNvPr id="0" name=""/>
        <dsp:cNvSpPr/>
      </dsp:nvSpPr>
      <dsp:spPr>
        <a:xfrm>
          <a:off x="3540257" y="99691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E26EA-BBF3-4285-B00A-51EF8CB4231A}">
      <dsp:nvSpPr>
        <dsp:cNvPr id="0" name=""/>
        <dsp:cNvSpPr/>
      </dsp:nvSpPr>
      <dsp:spPr>
        <a:xfrm>
          <a:off x="4358775" y="99691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EBAC6-5860-49DF-9332-604EE407E50E}">
      <dsp:nvSpPr>
        <dsp:cNvPr id="0" name=""/>
        <dsp:cNvSpPr/>
      </dsp:nvSpPr>
      <dsp:spPr>
        <a:xfrm>
          <a:off x="5176645" y="99691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95F35-1E31-4FB5-AF0C-3916D8378D8C}">
      <dsp:nvSpPr>
        <dsp:cNvPr id="0" name=""/>
        <dsp:cNvSpPr/>
      </dsp:nvSpPr>
      <dsp:spPr>
        <a:xfrm>
          <a:off x="5995163" y="99691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2BAFF-0C03-4950-8C89-67ABE163F6CC}">
      <dsp:nvSpPr>
        <dsp:cNvPr id="0" name=""/>
        <dsp:cNvSpPr/>
      </dsp:nvSpPr>
      <dsp:spPr>
        <a:xfrm>
          <a:off x="147389" y="505870"/>
          <a:ext cx="7771707" cy="27661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kern="1200" dirty="0" smtClean="0"/>
            <a:t>Перечень из 12 Общедоступных критериев самостоятельной оценки рисков для налогоплательщиков, используемые налоговыми органами в процессе отбора объектов для проведения выездных налоговых проверок </a:t>
          </a:r>
          <a:r>
            <a:rPr lang="ru-RU" sz="1900" kern="1200" dirty="0" smtClean="0">
              <a:solidFill>
                <a:srgbClr val="00B050"/>
              </a:solidFill>
            </a:rPr>
            <a:t>(каждый налогоплательщик должен понимать, что от прозрачности его деятельности, полноты исчисления и уплаты налогов зависит возможность </a:t>
          </a:r>
          <a:r>
            <a:rPr lang="ru-RU" sz="1900" kern="1200" dirty="0" err="1" smtClean="0">
              <a:solidFill>
                <a:srgbClr val="00B050"/>
              </a:solidFill>
            </a:rPr>
            <a:t>невключения</a:t>
          </a:r>
          <a:r>
            <a:rPr lang="ru-RU" sz="1900" kern="1200" dirty="0" smtClean="0">
              <a:solidFill>
                <a:srgbClr val="00B050"/>
              </a:solidFill>
            </a:rPr>
            <a:t> в план выездных налоговых проверок)</a:t>
          </a:r>
          <a:endParaRPr lang="ru-RU" sz="1900" kern="1200" dirty="0">
            <a:solidFill>
              <a:srgbClr val="00B050"/>
            </a:solidFill>
          </a:endParaRPr>
        </a:p>
      </dsp:txBody>
      <dsp:txXfrm>
        <a:off x="147389" y="505870"/>
        <a:ext cx="7771707" cy="2766106"/>
      </dsp:txXfrm>
    </dsp:sp>
    <dsp:sp modelId="{F68AE845-956F-46A9-8918-3BD80AF65F98}">
      <dsp:nvSpPr>
        <dsp:cNvPr id="0" name=""/>
        <dsp:cNvSpPr/>
      </dsp:nvSpPr>
      <dsp:spPr>
        <a:xfrm>
          <a:off x="147389" y="2996015"/>
          <a:ext cx="5818844" cy="528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>
            <a:solidFill>
              <a:srgbClr val="00B050"/>
            </a:solidFill>
          </a:endParaRPr>
        </a:p>
      </dsp:txBody>
      <dsp:txXfrm>
        <a:off x="147389" y="2996015"/>
        <a:ext cx="5818844" cy="528985"/>
      </dsp:txXfrm>
    </dsp:sp>
    <dsp:sp modelId="{D36D3AA1-76EF-4E57-A763-D2E675A5E351}">
      <dsp:nvSpPr>
        <dsp:cNvPr id="0" name=""/>
        <dsp:cNvSpPr/>
      </dsp:nvSpPr>
      <dsp:spPr>
        <a:xfrm>
          <a:off x="1159797" y="367664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03E44-FC07-4AFD-8CBC-240F3091C9A8}">
      <dsp:nvSpPr>
        <dsp:cNvPr id="0" name=""/>
        <dsp:cNvSpPr/>
      </dsp:nvSpPr>
      <dsp:spPr>
        <a:xfrm>
          <a:off x="1977668" y="367664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96BB1-AFB3-4FBF-B1B9-3AC9B266BC15}">
      <dsp:nvSpPr>
        <dsp:cNvPr id="0" name=""/>
        <dsp:cNvSpPr/>
      </dsp:nvSpPr>
      <dsp:spPr>
        <a:xfrm>
          <a:off x="2796185" y="367664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4376B-8C1F-46AF-B802-194915018737}">
      <dsp:nvSpPr>
        <dsp:cNvPr id="0" name=""/>
        <dsp:cNvSpPr/>
      </dsp:nvSpPr>
      <dsp:spPr>
        <a:xfrm>
          <a:off x="3614056" y="367664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75C1C-F1B6-42B6-850A-A0E9620B6111}">
      <dsp:nvSpPr>
        <dsp:cNvPr id="0" name=""/>
        <dsp:cNvSpPr/>
      </dsp:nvSpPr>
      <dsp:spPr>
        <a:xfrm>
          <a:off x="4432574" y="367664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A55D9-8508-46C7-A07E-2D6EA7198C5A}">
      <dsp:nvSpPr>
        <dsp:cNvPr id="0" name=""/>
        <dsp:cNvSpPr/>
      </dsp:nvSpPr>
      <dsp:spPr>
        <a:xfrm>
          <a:off x="5250444" y="367664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D777E-FC56-42FD-BA62-04E07B183B4F}">
      <dsp:nvSpPr>
        <dsp:cNvPr id="0" name=""/>
        <dsp:cNvSpPr/>
      </dsp:nvSpPr>
      <dsp:spPr>
        <a:xfrm>
          <a:off x="6068962" y="3676645"/>
          <a:ext cx="1361609" cy="107756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7F98A-119E-48B6-903B-1F697122CA5C}">
      <dsp:nvSpPr>
        <dsp:cNvPr id="0" name=""/>
        <dsp:cNvSpPr/>
      </dsp:nvSpPr>
      <dsp:spPr>
        <a:xfrm>
          <a:off x="71998" y="3509760"/>
          <a:ext cx="7919305" cy="13808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Описание способов ведения финансово-хозяйственной деятельности с высоким налоговым риском </a:t>
          </a:r>
          <a:r>
            <a:rPr lang="ru-RU" sz="2000" kern="1200" dirty="0" smtClean="0">
              <a:solidFill>
                <a:srgbClr val="FF0000"/>
              </a:solidFill>
            </a:rPr>
            <a:t>(при выявлении такой схемы налогоплательщики являются приоритетными для включения в план проверок)</a:t>
          </a:r>
          <a:endParaRPr lang="ru-RU" sz="2000" kern="1200" dirty="0">
            <a:solidFill>
              <a:srgbClr val="FF0000"/>
            </a:solidFill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71998" y="3509760"/>
        <a:ext cx="7919305" cy="13808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75F67-B2D9-4B47-BDAB-9345859AD52F}">
      <dsp:nvSpPr>
        <dsp:cNvPr id="0" name=""/>
        <dsp:cNvSpPr/>
      </dsp:nvSpPr>
      <dsp:spPr>
        <a:xfrm>
          <a:off x="0" y="1366199"/>
          <a:ext cx="813690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C890C-BBF6-4E44-9AB0-9045EBB12F6F}">
      <dsp:nvSpPr>
        <dsp:cNvPr id="0" name=""/>
        <dsp:cNvSpPr/>
      </dsp:nvSpPr>
      <dsp:spPr>
        <a:xfrm>
          <a:off x="387377" y="150583"/>
          <a:ext cx="7747532" cy="14448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проведено 193 тысячи проверок, </a:t>
          </a:r>
          <a:r>
            <a:rPr lang="ru-RU" sz="1800" kern="1200" dirty="0" smtClean="0">
              <a:solidFill>
                <a:srgbClr val="FFFF00"/>
              </a:solidFill>
            </a:rPr>
            <a:t>в том числе с истребованием документов и пояснений – 35 тысяч проверок </a:t>
          </a:r>
          <a:r>
            <a:rPr lang="ru-RU" sz="1800" kern="1200" dirty="0" smtClean="0"/>
            <a:t>(18%)</a:t>
          </a:r>
          <a:endParaRPr lang="ru-RU" sz="1800" kern="1200" dirty="0"/>
        </a:p>
      </dsp:txBody>
      <dsp:txXfrm>
        <a:off x="457909" y="221115"/>
        <a:ext cx="7606468" cy="1303787"/>
      </dsp:txXfrm>
    </dsp:sp>
    <dsp:sp modelId="{85B16C8B-B7FF-418C-B5BA-5D2C00ABDA43}">
      <dsp:nvSpPr>
        <dsp:cNvPr id="0" name=""/>
        <dsp:cNvSpPr/>
      </dsp:nvSpPr>
      <dsp:spPr>
        <a:xfrm>
          <a:off x="0" y="3026757"/>
          <a:ext cx="813690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30D81-0C1D-4B01-B300-6C899CF01CA2}">
      <dsp:nvSpPr>
        <dsp:cNvPr id="0" name=""/>
        <dsp:cNvSpPr/>
      </dsp:nvSpPr>
      <dsp:spPr>
        <a:xfrm>
          <a:off x="389371" y="1781630"/>
          <a:ext cx="7747532" cy="14151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принято </a:t>
          </a:r>
          <a:r>
            <a:rPr lang="ru-RU" sz="1800" kern="1200" dirty="0" smtClean="0">
              <a:solidFill>
                <a:srgbClr val="FFFF00"/>
              </a:solidFill>
            </a:rPr>
            <a:t>9262 решения</a:t>
          </a:r>
          <a:r>
            <a:rPr lang="ru-RU" sz="1800" kern="1200" dirty="0" smtClean="0"/>
            <a:t>, по результатам которых дополнительно начислено в бюджет </a:t>
          </a:r>
          <a:r>
            <a:rPr lang="ru-RU" sz="1800" kern="1200" dirty="0" smtClean="0">
              <a:solidFill>
                <a:srgbClr val="FFFF00"/>
              </a:solidFill>
            </a:rPr>
            <a:t>90 </a:t>
          </a:r>
          <a:r>
            <a:rPr lang="ru-RU" sz="1800" kern="1200" dirty="0" err="1" smtClean="0">
              <a:solidFill>
                <a:srgbClr val="FFFF00"/>
              </a:solidFill>
            </a:rPr>
            <a:t>млн.рублей</a:t>
          </a:r>
          <a:endParaRPr lang="ru-RU" sz="1800" kern="1200" dirty="0">
            <a:solidFill>
              <a:srgbClr val="FFFF00"/>
            </a:solidFill>
          </a:endParaRPr>
        </a:p>
      </dsp:txBody>
      <dsp:txXfrm>
        <a:off x="458452" y="1850711"/>
        <a:ext cx="7609370" cy="1276960"/>
      </dsp:txXfrm>
    </dsp:sp>
    <dsp:sp modelId="{BDC7229B-A70D-4157-A652-D3B648F20452}">
      <dsp:nvSpPr>
        <dsp:cNvPr id="0" name=""/>
        <dsp:cNvSpPr/>
      </dsp:nvSpPr>
      <dsp:spPr>
        <a:xfrm>
          <a:off x="0" y="4705895"/>
          <a:ext cx="8136904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E59D6-4CE9-4800-9264-D94A179F5BE8}">
      <dsp:nvSpPr>
        <dsp:cNvPr id="0" name=""/>
        <dsp:cNvSpPr/>
      </dsp:nvSpPr>
      <dsp:spPr>
        <a:xfrm>
          <a:off x="387377" y="3485757"/>
          <a:ext cx="7747532" cy="1486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добровольно представлено налогоплательщиками </a:t>
          </a:r>
          <a:r>
            <a:rPr lang="ru-RU" sz="1800" kern="1200" dirty="0" smtClean="0">
              <a:solidFill>
                <a:srgbClr val="FFFF00"/>
              </a:solidFill>
            </a:rPr>
            <a:t>487 уточненных налоговых деклараций</a:t>
          </a:r>
          <a:r>
            <a:rPr lang="ru-RU" sz="1800" kern="1200" dirty="0" smtClean="0"/>
            <a:t>, увеличивающих налоговые обязательства на </a:t>
          </a:r>
          <a:r>
            <a:rPr lang="ru-RU" sz="1800" kern="1200" dirty="0" smtClean="0">
              <a:solidFill>
                <a:srgbClr val="FFFF00"/>
              </a:solidFill>
            </a:rPr>
            <a:t>109 </a:t>
          </a:r>
          <a:r>
            <a:rPr lang="ru-RU" sz="1800" kern="1200" dirty="0" err="1" smtClean="0">
              <a:solidFill>
                <a:srgbClr val="FFFF00"/>
              </a:solidFill>
            </a:rPr>
            <a:t>млн.рублей</a:t>
          </a:r>
          <a:endParaRPr lang="ru-RU" sz="1800" kern="1200" dirty="0" smtClean="0">
            <a:solidFill>
              <a:srgbClr val="FFFF00"/>
            </a:solidFill>
          </a:endParaRPr>
        </a:p>
      </dsp:txBody>
      <dsp:txXfrm>
        <a:off x="459925" y="3558305"/>
        <a:ext cx="7602436" cy="13410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47B3-01C8-4864-AD8F-8BC92E7F1DD2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1C270-0B2F-4FD0-80A0-2B79FAC15A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586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F861F-D710-4A57-996F-7214EE18150A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E153E-7DAD-4D25-9AF4-7C979D895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7144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5127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77183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1913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285568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30194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3399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6387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41474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6403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186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297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 spd="slow">
    <p:cover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1"/>
          <p:cNvSpPr>
            <a:spLocks noGrp="1"/>
          </p:cNvSpPr>
          <p:nvPr>
            <p:ph idx="1"/>
          </p:nvPr>
        </p:nvSpPr>
        <p:spPr>
          <a:xfrm>
            <a:off x="250825" y="2131484"/>
            <a:ext cx="3525838" cy="1202267"/>
          </a:xfrm>
        </p:spPr>
        <p:txBody>
          <a:bodyPr/>
          <a:lstStyle/>
          <a:p>
            <a:pPr marL="282575">
              <a:spcBef>
                <a:spcPct val="0"/>
              </a:spcBef>
            </a:pPr>
            <a:r>
              <a:rPr lang="ru-RU" altLang="ru-RU" dirty="0" smtClean="0">
                <a:solidFill>
                  <a:srgbClr val="E42F17"/>
                </a:solidFill>
              </a:rPr>
              <a:t>Проверено </a:t>
            </a:r>
            <a:r>
              <a:rPr lang="ru-RU" altLang="ru-RU" dirty="0" smtClean="0">
                <a:solidFill>
                  <a:srgbClr val="E42F17"/>
                </a:solidFill>
              </a:rPr>
              <a:t>лишь </a:t>
            </a:r>
            <a:endParaRPr lang="ru-RU" altLang="ru-RU" sz="2000" dirty="0" smtClean="0">
              <a:solidFill>
                <a:srgbClr val="E42F17"/>
              </a:solidFill>
            </a:endParaRPr>
          </a:p>
        </p:txBody>
      </p:sp>
      <p:sp>
        <p:nvSpPr>
          <p:cNvPr id="12291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3</a:t>
            </a:r>
          </a:p>
        </p:txBody>
      </p:sp>
      <p:sp>
        <p:nvSpPr>
          <p:cNvPr id="12292" name="Заголовок 2"/>
          <p:cNvSpPr txBox="1">
            <a:spLocks/>
          </p:cNvSpPr>
          <p:nvPr/>
        </p:nvSpPr>
        <p:spPr bwMode="auto">
          <a:xfrm>
            <a:off x="974726" y="306918"/>
            <a:ext cx="7700963" cy="96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530" tIns="40765" rIns="81530" bIns="40765" anchor="ctr"/>
          <a:lstStyle>
            <a:lvl1pPr>
              <a:defRPr sz="2900">
                <a:solidFill>
                  <a:srgbClr val="005AA9"/>
                </a:solidFill>
                <a:latin typeface="Calibri" pitchFamily="34" charset="0"/>
              </a:defRPr>
            </a:lvl1pPr>
            <a:lvl2pPr>
              <a:defRPr sz="1900">
                <a:solidFill>
                  <a:srgbClr val="504F53"/>
                </a:solidFill>
                <a:latin typeface="Calibri" pitchFamily="34" charset="0"/>
              </a:defRPr>
            </a:lvl2pPr>
            <a:lvl3pPr>
              <a:defRPr sz="1900">
                <a:solidFill>
                  <a:srgbClr val="504F53"/>
                </a:solidFill>
                <a:latin typeface="Calibri" pitchFamily="34" charset="0"/>
              </a:defRPr>
            </a:lvl3pPr>
            <a:lvl4pPr>
              <a:defRPr sz="1300">
                <a:solidFill>
                  <a:srgbClr val="504F53"/>
                </a:solidFill>
                <a:latin typeface="Calibri" pitchFamily="34" charset="0"/>
              </a:defRPr>
            </a:lvl4pPr>
            <a:lvl5pPr>
              <a:defRPr sz="1100">
                <a:solidFill>
                  <a:srgbClr val="8D8C90"/>
                </a:solidFill>
                <a:latin typeface="Calibri" pitchFamily="34" charset="0"/>
              </a:defRPr>
            </a:lvl5pPr>
            <a:lvl6pPr marL="15779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6pPr>
            <a:lvl7pPr marL="20351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7pPr>
            <a:lvl8pPr marL="24923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8pPr>
            <a:lvl9pPr marL="29495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/>
              <a:t>Риск-ориентированный подход к планированию выездного контроля</a:t>
            </a:r>
            <a:endParaRPr lang="ru-RU" altLang="ru-RU" sz="2200" b="1" dirty="0"/>
          </a:p>
        </p:txBody>
      </p:sp>
      <p:pic>
        <p:nvPicPr>
          <p:cNvPr id="1229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00"/>
          <a:stretch>
            <a:fillRect/>
          </a:stretch>
        </p:blipFill>
        <p:spPr bwMode="auto">
          <a:xfrm>
            <a:off x="1022350" y="3621618"/>
            <a:ext cx="7099300" cy="323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Рисунок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07" t="15401" r="37003" b="49800"/>
          <a:stretch>
            <a:fillRect/>
          </a:stretch>
        </p:blipFill>
        <p:spPr bwMode="auto">
          <a:xfrm>
            <a:off x="3798611" y="832687"/>
            <a:ext cx="2141541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Объект 1"/>
          <p:cNvSpPr txBox="1">
            <a:spLocks/>
          </p:cNvSpPr>
          <p:nvPr/>
        </p:nvSpPr>
        <p:spPr bwMode="auto">
          <a:xfrm>
            <a:off x="2843808" y="1075267"/>
            <a:ext cx="933450" cy="120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530" tIns="40765" rIns="81530" bIns="40765"/>
          <a:lstStyle>
            <a:lvl1pPr>
              <a:defRPr sz="2900">
                <a:solidFill>
                  <a:srgbClr val="005AA9"/>
                </a:solidFill>
                <a:latin typeface="Calibri" pitchFamily="34" charset="0"/>
              </a:defRPr>
            </a:lvl1pPr>
            <a:lvl2pPr marL="280988" indent="1588">
              <a:defRPr sz="1900">
                <a:solidFill>
                  <a:srgbClr val="504F53"/>
                </a:solidFill>
                <a:latin typeface="Calibri" pitchFamily="34" charset="0"/>
              </a:defRPr>
            </a:lvl2pPr>
            <a:lvl3pPr marL="490538">
              <a:defRPr sz="1900">
                <a:solidFill>
                  <a:srgbClr val="504F53"/>
                </a:solidFill>
                <a:latin typeface="Calibri" pitchFamily="34" charset="0"/>
              </a:defRPr>
            </a:lvl3pPr>
            <a:lvl4pPr indent="280988">
              <a:defRPr sz="1300">
                <a:solidFill>
                  <a:srgbClr val="504F53"/>
                </a:solidFill>
                <a:latin typeface="Calibri" pitchFamily="34" charset="0"/>
              </a:defRPr>
            </a:lvl4pPr>
            <a:lvl5pPr>
              <a:defRPr sz="1100">
                <a:solidFill>
                  <a:srgbClr val="8D8C90"/>
                </a:solidFill>
                <a:latin typeface="Calibri" pitchFamily="34" charset="0"/>
              </a:defRPr>
            </a:lvl5pPr>
            <a:lvl6pPr marL="15779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6pPr>
            <a:lvl7pPr marL="20351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7pPr>
            <a:lvl8pPr marL="24923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8pPr>
            <a:lvl9pPr marL="29495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282575"/>
            <a:r>
              <a:rPr lang="ru-RU" altLang="ru-RU" sz="9600" b="1" dirty="0" smtClean="0">
                <a:solidFill>
                  <a:srgbClr val="E42F17"/>
                </a:solidFill>
              </a:rPr>
              <a:t>7</a:t>
            </a:r>
            <a:endParaRPr lang="ru-RU" altLang="ru-RU" sz="9600" b="1" dirty="0">
              <a:solidFill>
                <a:srgbClr val="E42F17"/>
              </a:solidFill>
            </a:endParaRPr>
          </a:p>
        </p:txBody>
      </p:sp>
      <p:sp>
        <p:nvSpPr>
          <p:cNvPr id="12296" name="Объект 1"/>
          <p:cNvSpPr txBox="1">
            <a:spLocks/>
          </p:cNvSpPr>
          <p:nvPr/>
        </p:nvSpPr>
        <p:spPr bwMode="auto">
          <a:xfrm>
            <a:off x="4826136" y="2780928"/>
            <a:ext cx="3525838" cy="1200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530" tIns="40765" rIns="81530" bIns="40765"/>
          <a:lstStyle>
            <a:lvl1pPr>
              <a:defRPr sz="2900">
                <a:solidFill>
                  <a:srgbClr val="005AA9"/>
                </a:solidFill>
                <a:latin typeface="Calibri" pitchFamily="34" charset="0"/>
              </a:defRPr>
            </a:lvl1pPr>
            <a:lvl2pPr marL="280988" indent="1588">
              <a:defRPr sz="1900">
                <a:solidFill>
                  <a:srgbClr val="504F53"/>
                </a:solidFill>
                <a:latin typeface="Calibri" pitchFamily="34" charset="0"/>
              </a:defRPr>
            </a:lvl2pPr>
            <a:lvl3pPr marL="490538">
              <a:defRPr sz="1900">
                <a:solidFill>
                  <a:srgbClr val="504F53"/>
                </a:solidFill>
                <a:latin typeface="Calibri" pitchFamily="34" charset="0"/>
              </a:defRPr>
            </a:lvl3pPr>
            <a:lvl4pPr indent="280988">
              <a:defRPr sz="1300">
                <a:solidFill>
                  <a:srgbClr val="504F53"/>
                </a:solidFill>
                <a:latin typeface="Calibri" pitchFamily="34" charset="0"/>
              </a:defRPr>
            </a:lvl4pPr>
            <a:lvl5pPr>
              <a:defRPr sz="1100">
                <a:solidFill>
                  <a:srgbClr val="8D8C90"/>
                </a:solidFill>
                <a:latin typeface="Calibri" pitchFamily="34" charset="0"/>
              </a:defRPr>
            </a:lvl5pPr>
            <a:lvl6pPr marL="15779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6pPr>
            <a:lvl7pPr marL="20351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7pPr>
            <a:lvl8pPr marL="24923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8pPr>
            <a:lvl9pPr marL="2949575" indent="708025" defTabSz="814388" eaLnBrk="0" fontAlgn="base" hangingPunct="0">
              <a:lnSpc>
                <a:spcPts val="1413"/>
              </a:lnSpc>
              <a:spcBef>
                <a:spcPts val="313"/>
              </a:spcBef>
              <a:spcAft>
                <a:spcPct val="0"/>
              </a:spcAft>
              <a:defRPr sz="11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marL="282575"/>
            <a:r>
              <a:rPr lang="ru-RU" altLang="ru-RU" b="1" dirty="0">
                <a:solidFill>
                  <a:srgbClr val="0A73BB"/>
                </a:solidFill>
              </a:rPr>
              <a:t>из </a:t>
            </a:r>
            <a:r>
              <a:rPr lang="ru-RU" altLang="ru-RU" sz="7200" b="1" dirty="0" smtClean="0">
                <a:solidFill>
                  <a:srgbClr val="0A73BB"/>
                </a:solidFill>
              </a:rPr>
              <a:t>24724</a:t>
            </a:r>
            <a:endParaRPr lang="ru-RU" altLang="ru-RU" sz="7200" b="1" dirty="0">
              <a:solidFill>
                <a:srgbClr val="0A73BB"/>
              </a:solidFill>
            </a:endParaRPr>
          </a:p>
        </p:txBody>
      </p:sp>
      <p:pic>
        <p:nvPicPr>
          <p:cNvPr id="9" name="Рисунок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07" t="15401" r="37003" b="49800"/>
          <a:stretch>
            <a:fillRect/>
          </a:stretch>
        </p:blipFill>
        <p:spPr bwMode="auto">
          <a:xfrm>
            <a:off x="6193633" y="859368"/>
            <a:ext cx="2482056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07" t="15401" r="37003" b="49800"/>
          <a:stretch>
            <a:fillRect/>
          </a:stretch>
        </p:blipFill>
        <p:spPr bwMode="auto">
          <a:xfrm>
            <a:off x="4395490" y="841938"/>
            <a:ext cx="2141541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8113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76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Результаты </a:t>
            </a:r>
            <a:r>
              <a:rPr lang="ru-RU" sz="2200" b="1" dirty="0" smtClean="0">
                <a:latin typeface="PF Din Text Cond Pro Medium"/>
              </a:rPr>
              <a:t>выездных налоговых проверок </a:t>
            </a:r>
            <a:endParaRPr lang="ru-RU" sz="2200" b="1" dirty="0" smtClean="0">
              <a:latin typeface="PF Din Text Cond Pro Medium"/>
            </a:endParaRPr>
          </a:p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за 9 месяцев 2019 года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06820068"/>
              </p:ext>
            </p:extLst>
          </p:nvPr>
        </p:nvGraphicFramePr>
        <p:xfrm>
          <a:off x="503548" y="1844824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2712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1368152"/>
          </a:xfrm>
        </p:spPr>
        <p:txBody>
          <a:bodyPr>
            <a:noAutofit/>
          </a:bodyPr>
          <a:lstStyle/>
          <a:p>
            <a:r>
              <a:rPr lang="ru-RU" sz="2400" dirty="0"/>
              <a:t>Приказ ФНС России от 30.05.2007 № ММ-3-06/333@ (ред. от 10.05.2012) "Об утверждении Концепции системы планирования выездных налоговых проверок</a:t>
            </a:r>
            <a:r>
              <a:rPr lang="ru-RU" sz="2400" dirty="0" smtClean="0"/>
              <a:t>"</a:t>
            </a:r>
            <a:endParaRPr lang="ru-RU" sz="2400" dirty="0"/>
          </a:p>
        </p:txBody>
      </p:sp>
      <p:sp>
        <p:nvSpPr>
          <p:cNvPr id="10" name="Номер слайда 67"/>
          <p:cNvSpPr txBox="1">
            <a:spLocks/>
          </p:cNvSpPr>
          <p:nvPr/>
        </p:nvSpPr>
        <p:spPr>
          <a:xfrm>
            <a:off x="8388424" y="6165304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18143042"/>
              </p:ext>
            </p:extLst>
          </p:nvPr>
        </p:nvGraphicFramePr>
        <p:xfrm>
          <a:off x="323528" y="1628800"/>
          <a:ext cx="8214084" cy="4908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5553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76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Результаты камеральных </a:t>
            </a:r>
            <a:r>
              <a:rPr lang="ru-RU" sz="2200" b="1" dirty="0" smtClean="0">
                <a:latin typeface="PF Din Text Cond Pro Medium"/>
              </a:rPr>
              <a:t>налоговых проверок </a:t>
            </a:r>
            <a:endParaRPr lang="ru-RU" sz="2200" b="1" dirty="0" smtClean="0">
              <a:latin typeface="PF Din Text Cond Pro Medium"/>
            </a:endParaRPr>
          </a:p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за 9 месяцев 2019 года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03371211"/>
              </p:ext>
            </p:extLst>
          </p:nvPr>
        </p:nvGraphicFramePr>
        <p:xfrm>
          <a:off x="503548" y="1174238"/>
          <a:ext cx="8136904" cy="5279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5634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3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110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>
                <a:latin typeface="PF Din Text Cond Pro Medium"/>
              </a:rPr>
              <a:t>Риск-ориентированный подход к планированию </a:t>
            </a:r>
            <a:r>
              <a:rPr lang="ru-RU" sz="2200" b="1" dirty="0" smtClean="0">
                <a:latin typeface="PF Din Text Cond Pro Medium"/>
              </a:rPr>
              <a:t>проверок соблюдения законодательства о применении контрольно-кассовой техники</a:t>
            </a:r>
            <a:endParaRPr lang="ru-RU" sz="2200" b="1" dirty="0">
              <a:latin typeface="PF Din Text Cond Pro Medium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512792"/>
            <a:ext cx="4392488" cy="1988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з</a:t>
            </a:r>
            <a:r>
              <a:rPr lang="ru-RU" sz="2000" dirty="0" smtClean="0"/>
              <a:t>а 9 мес.2019 года проверками охвачено 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130 единиц ККТ или 0,9 % </a:t>
            </a:r>
            <a:r>
              <a:rPr lang="ru-RU" sz="2000" dirty="0" smtClean="0"/>
              <a:t>от всего парка ККТ, действующей на территории области (14000 </a:t>
            </a:r>
            <a:r>
              <a:rPr lang="ru-RU" sz="2000" dirty="0" err="1" smtClean="0"/>
              <a:t>ед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25666" y="1512792"/>
            <a:ext cx="3456384" cy="19882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нарушения выявлены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ходе 129 проверок (99%), сумма штрафа составила 1 663 </a:t>
            </a:r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тыс.руб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4365104"/>
            <a:ext cx="8064896" cy="1800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справочно</a:t>
            </a:r>
            <a:r>
              <a:rPr lang="ru-RU" b="1" dirty="0" smtClean="0">
                <a:solidFill>
                  <a:schemeClr val="tx2"/>
                </a:solidFill>
              </a:rPr>
              <a:t> за весь период реализации реформы: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 предъявлено штрафных санкций за нарушения применения ККТ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в сумме 5,8 </a:t>
            </a:r>
            <a:r>
              <a:rPr lang="ru-RU" dirty="0" err="1" smtClean="0">
                <a:solidFill>
                  <a:schemeClr val="tx2"/>
                </a:solidFill>
              </a:rPr>
              <a:t>млн.руб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pPr algn="ctr"/>
            <a:endParaRPr lang="ru-RU" sz="800" dirty="0">
              <a:solidFill>
                <a:schemeClr val="tx2"/>
              </a:solidFill>
            </a:endParaRPr>
          </a:p>
          <a:p>
            <a:pPr algn="ctr"/>
            <a:r>
              <a:rPr lang="ru-RU" dirty="0">
                <a:solidFill>
                  <a:schemeClr val="tx2"/>
                </a:solidFill>
              </a:rPr>
              <a:t>сумма налоговых вычетов по ЕНВД, предоставленных в связи с приобретением и подключением </a:t>
            </a:r>
            <a:r>
              <a:rPr lang="ru-RU" dirty="0" smtClean="0">
                <a:solidFill>
                  <a:schemeClr val="tx2"/>
                </a:solidFill>
              </a:rPr>
              <a:t>ККТ - 52,4 </a:t>
            </a:r>
            <a:r>
              <a:rPr lang="ru-RU" dirty="0" err="1">
                <a:solidFill>
                  <a:schemeClr val="tx2"/>
                </a:solidFill>
              </a:rPr>
              <a:t>млн.руб</a:t>
            </a:r>
            <a:r>
              <a:rPr lang="ru-RU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8" name="Нашивка 7"/>
          <p:cNvSpPr/>
          <p:nvPr/>
        </p:nvSpPr>
        <p:spPr>
          <a:xfrm>
            <a:off x="4860032" y="2363957"/>
            <a:ext cx="465634" cy="230028"/>
          </a:xfrm>
          <a:prstGeom prst="chevron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838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Основные нарушения, выявленные в ходе проведения проверок </a:t>
            </a:r>
            <a:r>
              <a:rPr lang="ru-RU" sz="2200" b="1" dirty="0">
                <a:latin typeface="PF Din Text Cond Pro Medium"/>
              </a:rPr>
              <a:t>соблюдения законодательства по ККТ и полноты учета </a:t>
            </a:r>
            <a:r>
              <a:rPr lang="ru-RU" sz="2200" b="1" dirty="0" smtClean="0">
                <a:latin typeface="PF Din Text Cond Pro Medium"/>
              </a:rPr>
              <a:t>выручки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77430223"/>
              </p:ext>
            </p:extLst>
          </p:nvPr>
        </p:nvGraphicFramePr>
        <p:xfrm>
          <a:off x="212725" y="1397000"/>
          <a:ext cx="8569325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509689" y="1894538"/>
            <a:ext cx="3551300" cy="526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Неприменение </a:t>
            </a:r>
            <a:r>
              <a:rPr lang="ru-RU" dirty="0" smtClean="0"/>
              <a:t>ККТ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9689" y="155821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74%, 96 случаев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9689" y="29249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15%, 19 случаев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9690" y="3356992"/>
            <a:ext cx="355130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применение ККТ, которая не соответствует установленным </a:t>
            </a:r>
            <a:r>
              <a:rPr lang="ru-RU" dirty="0" smtClean="0"/>
              <a:t>требованиям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81697" y="47878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10%, 13 случаев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9689" y="5157192"/>
            <a:ext cx="3551302" cy="12647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нарушение порядка работы с денежной наличностью и порядка ведения кассовых операций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39952" y="1628800"/>
            <a:ext cx="4642098" cy="115212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2"/>
                </a:solidFill>
              </a:rPr>
              <a:t>1.при оплате не выдали кассовый чек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2.при оплате банковской картой выдали только чек банковского терминала (без </a:t>
            </a:r>
            <a:r>
              <a:rPr lang="en-US" dirty="0" smtClean="0">
                <a:solidFill>
                  <a:schemeClr val="tx2"/>
                </a:solidFill>
              </a:rPr>
              <a:t>QR</a:t>
            </a:r>
            <a:r>
              <a:rPr lang="ru-RU" dirty="0" smtClean="0">
                <a:solidFill>
                  <a:schemeClr val="tx2"/>
                </a:solidFill>
              </a:rPr>
              <a:t>-кода, чеком ККТ не является)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39952" y="2924944"/>
            <a:ext cx="4642098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1. в </a:t>
            </a:r>
            <a:r>
              <a:rPr lang="ru-RU" dirty="0">
                <a:solidFill>
                  <a:schemeClr val="tx2"/>
                </a:solidFill>
              </a:rPr>
              <a:t>чеке </a:t>
            </a:r>
            <a:r>
              <a:rPr lang="ru-RU" dirty="0" smtClean="0">
                <a:solidFill>
                  <a:schemeClr val="tx2"/>
                </a:solidFill>
              </a:rPr>
              <a:t>неправильно указана система налогообложения (ЕНВД вместо УСН или общей)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2. в чеке указан адрес регистрации ККТ, отличный от места расчета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39952" y="4805536"/>
            <a:ext cx="4642098" cy="172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1</a:t>
            </a:r>
            <a:r>
              <a:rPr lang="ru-RU" dirty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неполное оприходование </a:t>
            </a:r>
            <a:r>
              <a:rPr lang="ru-RU" dirty="0">
                <a:solidFill>
                  <a:schemeClr val="tx2"/>
                </a:solidFill>
              </a:rPr>
              <a:t>в кассу денежной наличности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2</a:t>
            </a:r>
            <a:r>
              <a:rPr lang="ru-RU" dirty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несоблюдение </a:t>
            </a:r>
            <a:r>
              <a:rPr lang="ru-RU" dirty="0">
                <a:solidFill>
                  <a:schemeClr val="tx2"/>
                </a:solidFill>
              </a:rPr>
              <a:t>порядка хранения свободных денежных </a:t>
            </a:r>
            <a:r>
              <a:rPr lang="ru-RU" dirty="0" smtClean="0">
                <a:solidFill>
                  <a:schemeClr val="tx2"/>
                </a:solidFill>
              </a:rPr>
              <a:t>средств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57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FNS">
      <a:dk1>
        <a:srgbClr val="005EA4"/>
      </a:dk1>
      <a:lt1>
        <a:srgbClr val="FFFFFF"/>
      </a:lt1>
      <a:dk2>
        <a:srgbClr val="000000"/>
      </a:dk2>
      <a:lt2>
        <a:srgbClr val="D8D8D8"/>
      </a:lt2>
      <a:accent1>
        <a:srgbClr val="0070C0"/>
      </a:accent1>
      <a:accent2>
        <a:srgbClr val="C00000"/>
      </a:accent2>
      <a:accent3>
        <a:srgbClr val="00B0F0"/>
      </a:accent3>
      <a:accent4>
        <a:srgbClr val="31859B"/>
      </a:accent4>
      <a:accent5>
        <a:srgbClr val="B7DDE8"/>
      </a:accent5>
      <a:accent6>
        <a:srgbClr val="E36C09"/>
      </a:accent6>
      <a:hlink>
        <a:srgbClr val="0070C0"/>
      </a:hlink>
      <a:folHlink>
        <a:srgbClr val="800080"/>
      </a:folHlink>
    </a:clrScheme>
    <a:fontScheme name="FNS">
      <a:majorFont>
        <a:latin typeface="PF Din Text Cond Pro Medium"/>
        <a:ea typeface=""/>
        <a:cs typeface=""/>
      </a:majorFont>
      <a:minorFont>
        <a:latin typeface="PF Din Text Cond Pro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405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Тема1</vt:lpstr>
      <vt:lpstr>Презентация PowerPoint</vt:lpstr>
      <vt:lpstr>Презентация PowerPoint</vt:lpstr>
      <vt:lpstr>Приказ ФНС России от 30.05.2007 № ММ-3-06/333@ (ред. от 10.05.2012) "Об утверждении Концепции системы планирования выездных налоговых проверок"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Елена Николаевна</dc:creator>
  <cp:lastModifiedBy>Бубнова Наталья Михайловна</cp:lastModifiedBy>
  <cp:revision>103</cp:revision>
  <dcterms:created xsi:type="dcterms:W3CDTF">2017-06-06T06:50:19Z</dcterms:created>
  <dcterms:modified xsi:type="dcterms:W3CDTF">2019-11-20T14:24:13Z</dcterms:modified>
</cp:coreProperties>
</file>